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y="6858000" cx="12192000"/>
  <p:notesSz cx="6669075" cy="9926625"/>
  <p:embeddedFontLst>
    <p:embeddedFont>
      <p:font typeface="Caveat"/>
      <p:regular r:id="rId16"/>
      <p:bold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8" roundtripDataSignature="AMtx7mj+H/ZxT3wDBUTfCtR431wfK7ZZ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Caveat-bold.fntdata"/><Relationship Id="rId16" Type="http://schemas.openxmlformats.org/officeDocument/2006/relationships/font" Target="fonts/Caveat-regular.fntdata"/><Relationship Id="rId5" Type="http://schemas.openxmlformats.org/officeDocument/2006/relationships/slide" Target="slides/slide1.xml"/><Relationship Id="rId6" Type="http://schemas.openxmlformats.org/officeDocument/2006/relationships/slide" Target="slides/slide2.xml"/><Relationship Id="rId18" Type="http://customschemas.google.com/relationships/presentationmetadata" Target="meta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889938" cy="498056"/>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777607" y="0"/>
            <a:ext cx="2889938" cy="49805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66909" y="4777194"/>
            <a:ext cx="5335270" cy="3908614"/>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4"/>
            <a:ext cx="2889938" cy="49805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777607" y="9428584"/>
            <a:ext cx="2889938" cy="49805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openaccessgovernment.org/97-of-women-in-the-uk/105940/" TargetMode="External"/><Relationship Id="rId3" Type="http://schemas.openxmlformats.org/officeDocument/2006/relationships/hyperlink" Target="https://assets.publishing.service.gov.uk/government/uploads/system/uploads/attachment_data/file/1002873/2021-07-12_Sexual_Harassment_Report_FINAL.pdf" TargetMode="External"/><Relationship Id="rId4" Type="http://schemas.openxmlformats.org/officeDocument/2006/relationships/hyperlink" Target="https://www.jacksonkatz.com/publications/"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citizensadvice.org.uk/law-and-courts/discrimination/what-are-the-different-types-of-discrimination/sexual-harassment/"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citizensadvice.org.uk/law-and-courts/discrimination/what-are-the-different-types-of-discrimination/sexual-harassment/"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citizensadvice.org.uk/law-and-courts/discrimination/what-are-the-different-types-of-discrimination/sexual-harassment/" TargetMode="Externa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1115326d3d4_0_0:notes"/>
          <p:cNvSpPr/>
          <p:nvPr>
            <p:ph idx="2" type="sldImg"/>
          </p:nvPr>
        </p:nvSpPr>
        <p:spPr>
          <a:xfrm>
            <a:off x="370796" y="744497"/>
            <a:ext cx="5928000" cy="3722400"/>
          </a:xfrm>
          <a:custGeom>
            <a:rect b="b" l="l" r="r" t="t"/>
            <a:pathLst>
              <a:path extrusionOk="0" h="120000" w="120000">
                <a:moveTo>
                  <a:pt x="0" y="0"/>
                </a:moveTo>
                <a:lnTo>
                  <a:pt x="120000" y="0"/>
                </a:lnTo>
                <a:lnTo>
                  <a:pt x="120000" y="120000"/>
                </a:lnTo>
                <a:lnTo>
                  <a:pt x="0" y="120000"/>
                </a:lnTo>
                <a:close/>
              </a:path>
            </a:pathLst>
          </a:custGeom>
        </p:spPr>
      </p:sp>
      <p:sp>
        <p:nvSpPr>
          <p:cNvPr id="90" name="Google Shape;90;g1115326d3d4_0_0:notes"/>
          <p:cNvSpPr txBox="1"/>
          <p:nvPr>
            <p:ph idx="1" type="body"/>
          </p:nvPr>
        </p:nvSpPr>
        <p:spPr>
          <a:xfrm>
            <a:off x="666907" y="4715147"/>
            <a:ext cx="53352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1074580d6c2_0_12: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g1074580d6c2_0_12:notes"/>
          <p:cNvSpPr txBox="1"/>
          <p:nvPr>
            <p:ph idx="1" type="body"/>
          </p:nvPr>
        </p:nvSpPr>
        <p:spPr>
          <a:xfrm>
            <a:off x="666909" y="4777194"/>
            <a:ext cx="53352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97" name="Google Shape;97;g1074580d6c2_0_12:notes"/>
          <p:cNvSpPr txBox="1"/>
          <p:nvPr>
            <p:ph idx="12" type="sldNum"/>
          </p:nvPr>
        </p:nvSpPr>
        <p:spPr>
          <a:xfrm>
            <a:off x="3777607" y="9428584"/>
            <a:ext cx="28899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5:notes"/>
          <p:cNvSpPr txBox="1"/>
          <p:nvPr>
            <p:ph idx="1" type="body"/>
          </p:nvPr>
        </p:nvSpPr>
        <p:spPr>
          <a:xfrm>
            <a:off x="666909" y="4777194"/>
            <a:ext cx="533527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u="sng">
                <a:solidFill>
                  <a:schemeClr val="hlink"/>
                </a:solidFill>
                <a:hlinkClick r:id="rId2"/>
              </a:rPr>
              <a:t>https://www.openaccessgovernment.org/97-of-women-in-the-uk/105940/</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u="sng">
                <a:solidFill>
                  <a:schemeClr val="hlink"/>
                </a:solidFill>
                <a:hlinkClick r:id="rId3"/>
              </a:rPr>
              <a:t>https://assets.publishing.service.gov.uk/government/uploads/system/uploads/attachment_data/file/1002873/2021-07-12_Sexual_Harassment_Report_FINAL.pdf</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u="sng">
                <a:solidFill>
                  <a:schemeClr val="hlink"/>
                </a:solidFill>
                <a:hlinkClick r:id="rId4"/>
              </a:rPr>
              <a:t>https://www.jacksonkatz.com/publications/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03" name="Google Shape;103;p5: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10b91a60651_0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g10b91a60651_0_0:notes"/>
          <p:cNvSpPr txBox="1"/>
          <p:nvPr>
            <p:ph idx="1" type="body"/>
          </p:nvPr>
        </p:nvSpPr>
        <p:spPr>
          <a:xfrm>
            <a:off x="666909" y="4777194"/>
            <a:ext cx="53352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u="sng">
                <a:solidFill>
                  <a:schemeClr val="hlink"/>
                </a:solidFill>
                <a:hlinkClick r:id="rId2"/>
              </a:rPr>
              <a:t>https://www.citizensadvice.org.uk/law-and-courts/discrimination/what-are-the-different-types-of-discrimination/sexual-harassment/</a:t>
            </a:r>
            <a:endParaRPr/>
          </a:p>
          <a:p>
            <a:pPr indent="0" lvl="0" marL="0" rtl="0" algn="l">
              <a:lnSpc>
                <a:spcPct val="100000"/>
              </a:lnSpc>
              <a:spcBef>
                <a:spcPts val="0"/>
              </a:spcBef>
              <a:spcAft>
                <a:spcPts val="0"/>
              </a:spcAft>
              <a:buSzPts val="1400"/>
              <a:buNone/>
            </a:pPr>
            <a:r>
              <a:t/>
            </a:r>
            <a:endParaRPr/>
          </a:p>
        </p:txBody>
      </p:sp>
      <p:sp>
        <p:nvSpPr>
          <p:cNvPr id="112" name="Google Shape;112;g10b91a60651_0_0:notes"/>
          <p:cNvSpPr txBox="1"/>
          <p:nvPr>
            <p:ph idx="12" type="sldNum"/>
          </p:nvPr>
        </p:nvSpPr>
        <p:spPr>
          <a:xfrm>
            <a:off x="3777607" y="9428584"/>
            <a:ext cx="28899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1074580d6c2_0_6: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g1074580d6c2_0_6:notes"/>
          <p:cNvSpPr txBox="1"/>
          <p:nvPr>
            <p:ph idx="1" type="body"/>
          </p:nvPr>
        </p:nvSpPr>
        <p:spPr>
          <a:xfrm>
            <a:off x="666909" y="4777194"/>
            <a:ext cx="53352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u="sng">
                <a:solidFill>
                  <a:schemeClr val="hlink"/>
                </a:solidFill>
                <a:hlinkClick r:id="rId2"/>
              </a:rPr>
              <a:t>https://www.citizensadvice.org.uk/law-and-courts/discrimination/what-are-the-different-types-of-discrimination/sexual-harassment/</a:t>
            </a:r>
            <a:endParaRPr/>
          </a:p>
          <a:p>
            <a:pPr indent="0" lvl="0" marL="0" rtl="0" algn="l">
              <a:lnSpc>
                <a:spcPct val="100000"/>
              </a:lnSpc>
              <a:spcBef>
                <a:spcPts val="0"/>
              </a:spcBef>
              <a:spcAft>
                <a:spcPts val="0"/>
              </a:spcAft>
              <a:buSzPts val="1400"/>
              <a:buNone/>
            </a:pPr>
            <a:r>
              <a:t/>
            </a:r>
            <a:endParaRPr/>
          </a:p>
        </p:txBody>
      </p:sp>
      <p:sp>
        <p:nvSpPr>
          <p:cNvPr id="119" name="Google Shape;119;g1074580d6c2_0_6:notes"/>
          <p:cNvSpPr txBox="1"/>
          <p:nvPr>
            <p:ph idx="12" type="sldNum"/>
          </p:nvPr>
        </p:nvSpPr>
        <p:spPr>
          <a:xfrm>
            <a:off x="3777607" y="9428584"/>
            <a:ext cx="28899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7: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5" name="Google Shape;125;p7:notes"/>
          <p:cNvSpPr txBox="1"/>
          <p:nvPr>
            <p:ph idx="1" type="body"/>
          </p:nvPr>
        </p:nvSpPr>
        <p:spPr>
          <a:xfrm>
            <a:off x="666909" y="4777194"/>
            <a:ext cx="533527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u="sng">
                <a:solidFill>
                  <a:schemeClr val="hlink"/>
                </a:solidFill>
                <a:hlinkClick r:id="rId2"/>
              </a:rPr>
              <a:t>https://www.citizensadvice.org.uk/law-and-courts/discrimination/what-are-the-different-types-of-discrimination/sexual-harassment/</a:t>
            </a:r>
            <a:endParaRPr/>
          </a:p>
          <a:p>
            <a:pPr indent="0" lvl="0" marL="0" rtl="0" algn="l">
              <a:lnSpc>
                <a:spcPct val="100000"/>
              </a:lnSpc>
              <a:spcBef>
                <a:spcPts val="0"/>
              </a:spcBef>
              <a:spcAft>
                <a:spcPts val="0"/>
              </a:spcAft>
              <a:buSzPts val="1400"/>
              <a:buNone/>
            </a:pPr>
            <a:r>
              <a:t/>
            </a:r>
            <a:endParaRPr/>
          </a:p>
        </p:txBody>
      </p:sp>
      <p:sp>
        <p:nvSpPr>
          <p:cNvPr id="126" name="Google Shape;126;p7:notes"/>
          <p:cNvSpPr txBox="1"/>
          <p:nvPr>
            <p:ph idx="12" type="sldNum"/>
          </p:nvPr>
        </p:nvSpPr>
        <p:spPr>
          <a:xfrm>
            <a:off x="3777607" y="9428584"/>
            <a:ext cx="2889938" cy="498055"/>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21: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2" name="Google Shape;132;p21:notes"/>
          <p:cNvSpPr txBox="1"/>
          <p:nvPr>
            <p:ph idx="1" type="body"/>
          </p:nvPr>
        </p:nvSpPr>
        <p:spPr>
          <a:xfrm>
            <a:off x="666909" y="4777194"/>
            <a:ext cx="533527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Discuss the importance of reporting every small incident (builds a picture); discuss school policy.</a:t>
            </a:r>
            <a:endParaRPr/>
          </a:p>
        </p:txBody>
      </p:sp>
      <p:sp>
        <p:nvSpPr>
          <p:cNvPr id="133" name="Google Shape;133;p21:notes"/>
          <p:cNvSpPr txBox="1"/>
          <p:nvPr>
            <p:ph idx="12" type="sldNum"/>
          </p:nvPr>
        </p:nvSpPr>
        <p:spPr>
          <a:xfrm>
            <a:off x="3777607" y="9428584"/>
            <a:ext cx="2889938" cy="498055"/>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1074580d6c2_0_18: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 name="Google Shape;139;g1074580d6c2_0_18:notes"/>
          <p:cNvSpPr txBox="1"/>
          <p:nvPr>
            <p:ph idx="1" type="body"/>
          </p:nvPr>
        </p:nvSpPr>
        <p:spPr>
          <a:xfrm>
            <a:off x="666909" y="4777194"/>
            <a:ext cx="53352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Discuss the importance of reporting every small incident (builds a picture); discuss school policy.</a:t>
            </a:r>
            <a:endParaRPr/>
          </a:p>
        </p:txBody>
      </p:sp>
      <p:sp>
        <p:nvSpPr>
          <p:cNvPr id="140" name="Google Shape;140;g1074580d6c2_0_18:notes"/>
          <p:cNvSpPr txBox="1"/>
          <p:nvPr>
            <p:ph idx="12" type="sldNum"/>
          </p:nvPr>
        </p:nvSpPr>
        <p:spPr>
          <a:xfrm>
            <a:off x="3777607" y="9428584"/>
            <a:ext cx="28899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2:notes"/>
          <p:cNvSpPr txBox="1"/>
          <p:nvPr>
            <p:ph idx="1" type="body"/>
          </p:nvPr>
        </p:nvSpPr>
        <p:spPr>
          <a:xfrm>
            <a:off x="666909" y="4777194"/>
            <a:ext cx="533527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9" name="Google Shape;149;p22: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1115326d3d4_0_113:notes"/>
          <p:cNvSpPr txBox="1"/>
          <p:nvPr>
            <p:ph idx="1" type="body"/>
          </p:nvPr>
        </p:nvSpPr>
        <p:spPr>
          <a:xfrm>
            <a:off x="666909" y="4777194"/>
            <a:ext cx="53352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7" name="Google Shape;157;g1115326d3d4_0_113: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1115326d3d4_0_61:notes"/>
          <p:cNvSpPr/>
          <p:nvPr>
            <p:ph idx="2" type="sldImg"/>
          </p:nvPr>
        </p:nvSpPr>
        <p:spPr>
          <a:xfrm>
            <a:off x="370796" y="744497"/>
            <a:ext cx="5928000" cy="37224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1115326d3d4_0_61:notes"/>
          <p:cNvSpPr txBox="1"/>
          <p:nvPr>
            <p:ph idx="1" type="body"/>
          </p:nvPr>
        </p:nvSpPr>
        <p:spPr>
          <a:xfrm>
            <a:off x="666907" y="4715147"/>
            <a:ext cx="53352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2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2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2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2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2"/>
          <p:cNvSpPr/>
          <p:nvPr>
            <p:ph idx="2" type="pic"/>
          </p:nvPr>
        </p:nvSpPr>
        <p:spPr>
          <a:xfrm>
            <a:off x="5183188" y="987425"/>
            <a:ext cx="6172200" cy="4873625"/>
          </a:xfrm>
          <a:prstGeom prst="rect">
            <a:avLst/>
          </a:prstGeom>
          <a:noFill/>
          <a:ln>
            <a:noFill/>
          </a:ln>
        </p:spPr>
      </p:sp>
      <p:sp>
        <p:nvSpPr>
          <p:cNvPr id="68" name="Google Shape;68;p3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4" name="Shape 84"/>
        <p:cNvGrpSpPr/>
        <p:nvPr/>
      </p:nvGrpSpPr>
      <p:grpSpPr>
        <a:xfrm>
          <a:off x="0" y="0"/>
          <a:ext cx="0" cy="0"/>
          <a:chOff x="0" y="0"/>
          <a:chExt cx="0" cy="0"/>
        </a:xfrm>
      </p:grpSpPr>
      <p:sp>
        <p:nvSpPr>
          <p:cNvPr id="85" name="Google Shape;85;g1115326d3d4_0_52"/>
          <p:cNvSpPr txBox="1"/>
          <p:nvPr>
            <p:ph type="title"/>
          </p:nvPr>
        </p:nvSpPr>
        <p:spPr>
          <a:xfrm>
            <a:off x="415600" y="593367"/>
            <a:ext cx="11360700" cy="763500"/>
          </a:xfrm>
          <a:prstGeom prst="rect">
            <a:avLst/>
          </a:prstGeom>
        </p:spPr>
        <p:txBody>
          <a:bodyPr anchorCtr="0" anchor="ctr" bIns="45700" lIns="91425" spcFirstLastPara="1" rIns="91425" wrap="square" tIns="45700">
            <a:normAutofit/>
          </a:bodyPr>
          <a:lstStyle>
            <a:lvl1pPr lvl="0" rtl="0">
              <a:spcBef>
                <a:spcPts val="0"/>
              </a:spcBef>
              <a:spcAft>
                <a:spcPts val="0"/>
              </a:spcAft>
              <a:buSzPts val="4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86" name="Google Shape;86;g1115326d3d4_0_52"/>
          <p:cNvSpPr txBox="1"/>
          <p:nvPr>
            <p:ph idx="1" type="body"/>
          </p:nvPr>
        </p:nvSpPr>
        <p:spPr>
          <a:xfrm>
            <a:off x="415600" y="1536633"/>
            <a:ext cx="11360700" cy="4555200"/>
          </a:xfrm>
          <a:prstGeom prst="rect">
            <a:avLst/>
          </a:prstGeom>
        </p:spPr>
        <p:txBody>
          <a:bodyPr anchorCtr="0" anchor="t" bIns="45700" lIns="91425" spcFirstLastPara="1" rIns="91425" wrap="square" tIns="45700">
            <a:normAutofit/>
          </a:bodyPr>
          <a:lstStyle>
            <a:lvl1pPr indent="-406400" lvl="0" marL="457200" rtl="0">
              <a:spcBef>
                <a:spcPts val="1000"/>
              </a:spcBef>
              <a:spcAft>
                <a:spcPts val="0"/>
              </a:spcAft>
              <a:buSzPts val="2800"/>
              <a:buChar char="•"/>
              <a:defRPr/>
            </a:lvl1pPr>
            <a:lvl2pPr indent="-381000" lvl="1" marL="914400" rtl="0">
              <a:spcBef>
                <a:spcPts val="500"/>
              </a:spcBef>
              <a:spcAft>
                <a:spcPts val="0"/>
              </a:spcAft>
              <a:buSzPts val="2400"/>
              <a:buChar char="•"/>
              <a:defRPr/>
            </a:lvl2pPr>
            <a:lvl3pPr indent="-355600" lvl="2" marL="1371600" rtl="0">
              <a:spcBef>
                <a:spcPts val="500"/>
              </a:spcBef>
              <a:spcAft>
                <a:spcPts val="0"/>
              </a:spcAft>
              <a:buSzPts val="2000"/>
              <a:buChar char="•"/>
              <a:defRPr/>
            </a:lvl3pPr>
            <a:lvl4pPr indent="-342900" lvl="3" marL="1828800" rtl="0">
              <a:spcBef>
                <a:spcPts val="500"/>
              </a:spcBef>
              <a:spcAft>
                <a:spcPts val="0"/>
              </a:spcAft>
              <a:buSzPts val="1800"/>
              <a:buChar char="•"/>
              <a:defRPr/>
            </a:lvl4pPr>
            <a:lvl5pPr indent="-342900" lvl="4" marL="2286000" rtl="0">
              <a:spcBef>
                <a:spcPts val="500"/>
              </a:spcBef>
              <a:spcAft>
                <a:spcPts val="0"/>
              </a:spcAft>
              <a:buSzPts val="1800"/>
              <a:buChar char="•"/>
              <a:defRPr/>
            </a:lvl5pPr>
            <a:lvl6pPr indent="-342900" lvl="5" marL="2743200" rtl="0">
              <a:spcBef>
                <a:spcPts val="500"/>
              </a:spcBef>
              <a:spcAft>
                <a:spcPts val="0"/>
              </a:spcAft>
              <a:buSzPts val="1800"/>
              <a:buChar char="•"/>
              <a:defRPr/>
            </a:lvl6pPr>
            <a:lvl7pPr indent="-342900" lvl="6" marL="3200400" rtl="0">
              <a:spcBef>
                <a:spcPts val="500"/>
              </a:spcBef>
              <a:spcAft>
                <a:spcPts val="0"/>
              </a:spcAft>
              <a:buSzPts val="1800"/>
              <a:buChar char="•"/>
              <a:defRPr/>
            </a:lvl7pPr>
            <a:lvl8pPr indent="-342900" lvl="7" marL="3657600" rtl="0">
              <a:spcBef>
                <a:spcPts val="500"/>
              </a:spcBef>
              <a:spcAft>
                <a:spcPts val="0"/>
              </a:spcAft>
              <a:buSzPts val="1800"/>
              <a:buChar char="•"/>
              <a:defRPr/>
            </a:lvl8pPr>
            <a:lvl9pPr indent="-342900" lvl="8" marL="4114800" rtl="0">
              <a:spcBef>
                <a:spcPts val="500"/>
              </a:spcBef>
              <a:spcAft>
                <a:spcPts val="0"/>
              </a:spcAft>
              <a:buSzPts val="1800"/>
              <a:buChar char="•"/>
              <a:defRPr/>
            </a:lvl9pPr>
          </a:lstStyle>
          <a:p/>
        </p:txBody>
      </p:sp>
      <p:sp>
        <p:nvSpPr>
          <p:cNvPr id="87" name="Google Shape;87;g1115326d3d4_0_52"/>
          <p:cNvSpPr txBox="1"/>
          <p:nvPr>
            <p:ph idx="12" type="sldNum"/>
          </p:nvPr>
        </p:nvSpPr>
        <p:spPr>
          <a:xfrm>
            <a:off x="11296610" y="6217622"/>
            <a:ext cx="731700" cy="524700"/>
          </a:xfrm>
          <a:prstGeom prst="rect">
            <a:avLst/>
          </a:prstGeom>
        </p:spPr>
        <p:txBody>
          <a:bodyPr anchorCtr="0" anchor="ctr" bIns="45700" lIns="91425" spcFirstLastPara="1" rIns="91425" wrap="square" tIns="4570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mailto:help@nspcc.org.uk"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pic>
        <p:nvPicPr>
          <p:cNvPr id="92" name="Google Shape;92;g1115326d3d4_0_0"/>
          <p:cNvPicPr preferRelativeResize="0"/>
          <p:nvPr/>
        </p:nvPicPr>
        <p:blipFill rotWithShape="1">
          <a:blip r:embed="rId3">
            <a:alphaModFix/>
          </a:blip>
          <a:srcRect b="0" l="2720" r="5053" t="0"/>
          <a:stretch/>
        </p:blipFill>
        <p:spPr>
          <a:xfrm>
            <a:off x="-17" y="0"/>
            <a:ext cx="6527516" cy="6858001"/>
          </a:xfrm>
          <a:prstGeom prst="rect">
            <a:avLst/>
          </a:prstGeom>
          <a:noFill/>
          <a:ln>
            <a:noFill/>
          </a:ln>
        </p:spPr>
      </p:pic>
      <p:sp>
        <p:nvSpPr>
          <p:cNvPr id="93" name="Google Shape;93;g1115326d3d4_0_0"/>
          <p:cNvSpPr/>
          <p:nvPr/>
        </p:nvSpPr>
        <p:spPr>
          <a:xfrm>
            <a:off x="6631000" y="1478850"/>
            <a:ext cx="5434800" cy="3900300"/>
          </a:xfrm>
          <a:prstGeom prst="rect">
            <a:avLst/>
          </a:prstGeom>
          <a:solidFill>
            <a:srgbClr val="FBE4D4"/>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Intersectional Feminist Discussion Group </a:t>
            </a:r>
            <a:endParaRPr b="1" sz="38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X</a:t>
            </a:r>
            <a:endParaRPr b="1" sz="38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Headstrong</a:t>
            </a:r>
            <a:endParaRPr b="1" sz="38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800"/>
              <a:buFont typeface="Arial"/>
              <a:buNone/>
            </a:pPr>
            <a:r>
              <a:t/>
            </a:r>
            <a:endParaRPr b="1" sz="38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Week 18</a:t>
            </a:r>
            <a:endParaRPr b="1" sz="3800">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g1074580d6c2_0_12"/>
          <p:cNvSpPr/>
          <p:nvPr/>
        </p:nvSpPr>
        <p:spPr>
          <a:xfrm>
            <a:off x="370125" y="3110375"/>
            <a:ext cx="11562000" cy="3687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lang="en-GB" sz="2400">
                <a:solidFill>
                  <a:schemeClr val="dk1"/>
                </a:solidFill>
                <a:latin typeface="Calibri"/>
                <a:ea typeface="Calibri"/>
                <a:cs typeface="Calibri"/>
                <a:sym typeface="Calibri"/>
              </a:rPr>
              <a:t>We’re very aware that this can be a heavy subject, especially first thing in the morning. But it is also an important subject. </a:t>
            </a:r>
            <a:endParaRPr sz="2400">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lang="en-GB" sz="2400">
                <a:solidFill>
                  <a:schemeClr val="dk1"/>
                </a:solidFill>
                <a:latin typeface="Calibri"/>
                <a:ea typeface="Calibri"/>
                <a:cs typeface="Calibri"/>
                <a:sym typeface="Calibri"/>
              </a:rPr>
              <a:t>It might bring up some things for you and make you feel unsettled, that’s ok and we’re going to give you options at the end of the presentation for who you can talk to. </a:t>
            </a:r>
            <a:endParaRPr sz="2400">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lang="en-GB" sz="2400">
                <a:solidFill>
                  <a:schemeClr val="dk1"/>
                </a:solidFill>
                <a:latin typeface="Calibri"/>
                <a:ea typeface="Calibri"/>
                <a:cs typeface="Calibri"/>
                <a:sym typeface="Calibri"/>
              </a:rPr>
              <a:t>This is part of the series of information that you’ve been receiving across Headstrong and assemblies.</a:t>
            </a:r>
            <a:endParaRPr sz="2400">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lang="en-GB" sz="2400">
                <a:solidFill>
                  <a:schemeClr val="dk1"/>
                </a:solidFill>
                <a:latin typeface="Calibri"/>
                <a:ea typeface="Calibri"/>
                <a:cs typeface="Calibri"/>
                <a:sym typeface="Calibri"/>
              </a:rPr>
              <a:t>Today we’re focussing on verbal sexual harassment and the importance of reporting.</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p:txBody>
      </p:sp>
      <p:sp>
        <p:nvSpPr>
          <p:cNvPr id="100" name="Google Shape;100;g1074580d6c2_0_12"/>
          <p:cNvSpPr/>
          <p:nvPr/>
        </p:nvSpPr>
        <p:spPr>
          <a:xfrm>
            <a:off x="370125" y="306600"/>
            <a:ext cx="11562000" cy="2485200"/>
          </a:xfrm>
          <a:prstGeom prst="rect">
            <a:avLst/>
          </a:prstGeom>
          <a:solidFill>
            <a:srgbClr val="FBE4D4"/>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Intersectional Feminist Discussion Group </a:t>
            </a:r>
            <a:endParaRPr b="1" sz="38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X</a:t>
            </a:r>
            <a:endParaRPr b="1" sz="38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Headstrong</a:t>
            </a:r>
            <a:endParaRPr b="1" sz="38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800"/>
              <a:buFont typeface="Arial"/>
              <a:buNone/>
            </a:pPr>
            <a:r>
              <a:t/>
            </a:r>
            <a:endParaRPr b="1" sz="3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5"/>
          <p:cNvSpPr txBox="1"/>
          <p:nvPr/>
        </p:nvSpPr>
        <p:spPr>
          <a:xfrm>
            <a:off x="580450" y="493696"/>
            <a:ext cx="10849500" cy="2586000"/>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GB" sz="5400" u="none" cap="none" strike="noStrike">
                <a:solidFill>
                  <a:schemeClr val="dk1"/>
                </a:solidFill>
                <a:latin typeface="Calibri"/>
                <a:ea typeface="Calibri"/>
                <a:cs typeface="Calibri"/>
                <a:sym typeface="Calibri"/>
              </a:rPr>
              <a:t>97% of women aged 18-24 years old have been sexually harassed in public. </a:t>
            </a:r>
            <a:endParaRPr b="0" i="0" sz="1400" u="none" cap="none" strike="noStrike">
              <a:solidFill>
                <a:srgbClr val="000000"/>
              </a:solidFill>
              <a:latin typeface="Arial"/>
              <a:ea typeface="Arial"/>
              <a:cs typeface="Arial"/>
              <a:sym typeface="Arial"/>
            </a:endParaRPr>
          </a:p>
        </p:txBody>
      </p:sp>
      <p:sp>
        <p:nvSpPr>
          <p:cNvPr id="106" name="Google Shape;106;p5"/>
          <p:cNvSpPr/>
          <p:nvPr/>
        </p:nvSpPr>
        <p:spPr>
          <a:xfrm>
            <a:off x="580450" y="3079700"/>
            <a:ext cx="6596100" cy="342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000000"/>
                </a:solidFill>
                <a:latin typeface="Calibri"/>
                <a:ea typeface="Calibri"/>
                <a:cs typeface="Calibri"/>
                <a:sym typeface="Calibri"/>
              </a:rPr>
              <a:t>80% of women of all ages have been sexually harassed in public. </a:t>
            </a:r>
            <a:endParaRPr b="0" i="0" sz="1400" u="none" cap="none" strike="noStrike">
              <a:solidFill>
                <a:srgbClr val="000000"/>
              </a:solidFill>
              <a:latin typeface="Arial"/>
              <a:ea typeface="Arial"/>
              <a:cs typeface="Arial"/>
              <a:sym typeface="Arial"/>
            </a:endParaRPr>
          </a:p>
        </p:txBody>
      </p:sp>
      <p:pic>
        <p:nvPicPr>
          <p:cNvPr id="107" name="Google Shape;107;p5"/>
          <p:cNvPicPr preferRelativeResize="0"/>
          <p:nvPr/>
        </p:nvPicPr>
        <p:blipFill rotWithShape="1">
          <a:blip r:embed="rId3">
            <a:alphaModFix/>
          </a:blip>
          <a:srcRect b="0" l="0" r="0" t="0"/>
          <a:stretch/>
        </p:blipFill>
        <p:spPr>
          <a:xfrm>
            <a:off x="7300435" y="4285991"/>
            <a:ext cx="4891555" cy="2572012"/>
          </a:xfrm>
          <a:prstGeom prst="rect">
            <a:avLst/>
          </a:prstGeom>
          <a:noFill/>
          <a:ln>
            <a:noFill/>
          </a:ln>
        </p:spPr>
      </p:pic>
      <p:sp>
        <p:nvSpPr>
          <p:cNvPr id="108" name="Google Shape;108;p5"/>
          <p:cNvSpPr txBox="1"/>
          <p:nvPr/>
        </p:nvSpPr>
        <p:spPr>
          <a:xfrm>
            <a:off x="7298000" y="3231750"/>
            <a:ext cx="4293900" cy="477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Research commissioned by UN Women</a:t>
            </a:r>
            <a:endParaRPr b="0" i="0" sz="1900" u="none" cap="none" strike="noStrike">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g10b91a60651_0_0"/>
          <p:cNvSpPr/>
          <p:nvPr/>
        </p:nvSpPr>
        <p:spPr>
          <a:xfrm>
            <a:off x="370125" y="1532425"/>
            <a:ext cx="11562000" cy="526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Sexual harassment is likely to: </a:t>
            </a:r>
            <a:r>
              <a:rPr b="1" i="0" lang="en-GB" sz="2400" u="none" cap="none" strike="noStrike">
                <a:solidFill>
                  <a:schemeClr val="dk1"/>
                </a:solidFill>
                <a:latin typeface="Calibri"/>
                <a:ea typeface="Calibri"/>
                <a:cs typeface="Calibri"/>
                <a:sym typeface="Calibri"/>
              </a:rPr>
              <a:t>violate</a:t>
            </a:r>
            <a:r>
              <a:rPr b="0" i="0" lang="en-GB" sz="2400" u="none" cap="none" strike="noStrike">
                <a:solidFill>
                  <a:schemeClr val="dk1"/>
                </a:solidFill>
                <a:latin typeface="Calibri"/>
                <a:ea typeface="Calibri"/>
                <a:cs typeface="Calibri"/>
                <a:sym typeface="Calibri"/>
              </a:rPr>
              <a:t> </a:t>
            </a:r>
            <a:r>
              <a:rPr b="1" i="0" lang="en-GB" sz="2400" u="none" cap="none" strike="noStrike">
                <a:solidFill>
                  <a:schemeClr val="dk1"/>
                </a:solidFill>
                <a:latin typeface="Calibri"/>
                <a:ea typeface="Calibri"/>
                <a:cs typeface="Calibri"/>
                <a:sym typeface="Calibri"/>
              </a:rPr>
              <a:t>someone’s dignity</a:t>
            </a:r>
            <a:r>
              <a:rPr b="0" i="0" lang="en-GB" sz="2400" u="none" cap="none" strike="noStrike">
                <a:solidFill>
                  <a:schemeClr val="dk1"/>
                </a:solidFill>
                <a:latin typeface="Calibri"/>
                <a:ea typeface="Calibri"/>
                <a:cs typeface="Calibri"/>
                <a:sym typeface="Calibri"/>
              </a:rPr>
              <a:t>, and/or </a:t>
            </a:r>
            <a:r>
              <a:rPr b="1" i="0" lang="en-GB" sz="2400" u="none" cap="none" strike="noStrike">
                <a:solidFill>
                  <a:schemeClr val="dk1"/>
                </a:solidFill>
                <a:latin typeface="Calibri"/>
                <a:ea typeface="Calibri"/>
                <a:cs typeface="Calibri"/>
                <a:sym typeface="Calibri"/>
              </a:rPr>
              <a:t>make them feel intimidated, degraded or humiliated </a:t>
            </a:r>
            <a:r>
              <a:rPr b="0" i="0" lang="en-GB" sz="2400" u="none" cap="none" strike="noStrike">
                <a:solidFill>
                  <a:schemeClr val="dk1"/>
                </a:solidFill>
                <a:latin typeface="Calibri"/>
                <a:ea typeface="Calibri"/>
                <a:cs typeface="Calibri"/>
                <a:sym typeface="Calibri"/>
              </a:rPr>
              <a:t>and/or </a:t>
            </a:r>
            <a:r>
              <a:rPr b="1" i="0" lang="en-GB" sz="2400" u="none" cap="none" strike="noStrike">
                <a:solidFill>
                  <a:schemeClr val="dk1"/>
                </a:solidFill>
                <a:latin typeface="Calibri"/>
                <a:ea typeface="Calibri"/>
                <a:cs typeface="Calibri"/>
                <a:sym typeface="Calibri"/>
              </a:rPr>
              <a:t>create a hostile, offensive or sexualised environment</a:t>
            </a:r>
            <a:r>
              <a:rPr b="0" i="0" lang="en-GB" sz="2400" u="none" cap="none" strike="noStrike">
                <a:solidFill>
                  <a:schemeClr val="dk1"/>
                </a:solidFill>
                <a:latin typeface="Calibri"/>
                <a:ea typeface="Calibri"/>
                <a:cs typeface="Calibri"/>
                <a:sym typeface="Calibri"/>
              </a:rPr>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Whilst not intended to be an exhaustive list, non-physical </a:t>
            </a:r>
            <a:r>
              <a:rPr b="0" i="0" lang="en-GB" sz="2400" u="sng" cap="none" strike="noStrike">
                <a:solidFill>
                  <a:schemeClr val="dk1"/>
                </a:solidFill>
                <a:latin typeface="Calibri"/>
                <a:ea typeface="Calibri"/>
                <a:cs typeface="Calibri"/>
                <a:sym typeface="Calibri"/>
              </a:rPr>
              <a:t>sexual harassment can include</a:t>
            </a:r>
            <a:r>
              <a:rPr b="0" i="0" lang="en-GB" sz="2400" u="none" cap="none" strike="noStrike">
                <a:solidFill>
                  <a:schemeClr val="dk1"/>
                </a:solidFill>
                <a:latin typeface="Calibri"/>
                <a:ea typeface="Calibri"/>
                <a:cs typeface="Calibri"/>
                <a:sym typeface="Calibri"/>
              </a:rPr>
              <a:t>:</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sz="24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Calibri"/>
                <a:ea typeface="Calibri"/>
                <a:cs typeface="Calibri"/>
                <a:sym typeface="Calibri"/>
              </a:rPr>
              <a:t>sexual comments, such as: telling sexual stories</a:t>
            </a:r>
            <a:r>
              <a:rPr lang="en-GB" sz="2400">
                <a:solidFill>
                  <a:schemeClr val="dk1"/>
                </a:solidFill>
                <a:latin typeface="Calibri"/>
                <a:ea typeface="Calibri"/>
                <a:cs typeface="Calibri"/>
                <a:sym typeface="Calibri"/>
              </a:rPr>
              <a:t>;</a:t>
            </a:r>
            <a:r>
              <a:rPr b="0" i="0" lang="en-GB" sz="2400" u="none" cap="none" strike="noStrike">
                <a:solidFill>
                  <a:schemeClr val="dk1"/>
                </a:solidFill>
                <a:latin typeface="Calibri"/>
                <a:ea typeface="Calibri"/>
                <a:cs typeface="Calibri"/>
                <a:sym typeface="Calibri"/>
              </a:rPr>
              <a:t> making lewd comments</a:t>
            </a:r>
            <a:r>
              <a:rPr lang="en-GB" sz="2400">
                <a:solidFill>
                  <a:schemeClr val="dk1"/>
                </a:solidFill>
                <a:latin typeface="Calibri"/>
                <a:ea typeface="Calibri"/>
                <a:cs typeface="Calibri"/>
                <a:sym typeface="Calibri"/>
              </a:rPr>
              <a:t>;</a:t>
            </a:r>
            <a:r>
              <a:rPr b="0" i="0" lang="en-GB" sz="2400" u="none" cap="none" strike="noStrike">
                <a:solidFill>
                  <a:schemeClr val="dk1"/>
                </a:solidFill>
                <a:latin typeface="Calibri"/>
                <a:ea typeface="Calibri"/>
                <a:cs typeface="Calibri"/>
                <a:sym typeface="Calibri"/>
              </a:rPr>
              <a:t> making sexual remarks about clothes and appearance; and calling someone sexualised names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Calibri"/>
                <a:ea typeface="Calibri"/>
                <a:cs typeface="Calibri"/>
                <a:sym typeface="Calibri"/>
              </a:rPr>
              <a:t>sexual “jokes” or taunting.</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Calibri"/>
                <a:ea typeface="Calibri"/>
                <a:cs typeface="Calibri"/>
                <a:sym typeface="Calibri"/>
              </a:rPr>
              <a:t>online sexual harassment</a:t>
            </a:r>
            <a:r>
              <a:rPr lang="en-GB" sz="2400">
                <a:solidFill>
                  <a:schemeClr val="dk1"/>
                </a:solidFill>
                <a:latin typeface="Calibri"/>
                <a:ea typeface="Calibri"/>
                <a:cs typeface="Calibri"/>
                <a:sym typeface="Calibri"/>
              </a:rPr>
              <a:t>: </a:t>
            </a:r>
            <a:r>
              <a:rPr b="0" i="0" lang="en-GB" sz="2400" u="none" cap="none" strike="noStrike">
                <a:solidFill>
                  <a:schemeClr val="dk1"/>
                </a:solidFill>
                <a:latin typeface="Calibri"/>
                <a:ea typeface="Calibri"/>
                <a:cs typeface="Calibri"/>
                <a:sym typeface="Calibri"/>
              </a:rPr>
              <a:t>unwanted sexual comments and messages</a:t>
            </a:r>
            <a:r>
              <a:rPr lang="en-GB" sz="2400">
                <a:solidFill>
                  <a:schemeClr val="dk1"/>
                </a:solidFill>
                <a:latin typeface="Calibri"/>
                <a:ea typeface="Calibri"/>
                <a:cs typeface="Calibri"/>
                <a:sym typeface="Calibri"/>
              </a:rPr>
              <a:t>.</a:t>
            </a:r>
            <a:endParaRPr b="0" i="0" sz="2400" u="none" cap="none" strike="noStrike">
              <a:solidFill>
                <a:schemeClr val="dk1"/>
              </a:solidFill>
              <a:latin typeface="Calibri"/>
              <a:ea typeface="Calibri"/>
              <a:cs typeface="Calibri"/>
              <a:sym typeface="Calibri"/>
            </a:endParaRPr>
          </a:p>
        </p:txBody>
      </p:sp>
      <p:sp>
        <p:nvSpPr>
          <p:cNvPr id="115" name="Google Shape;115;g10b91a60651_0_0"/>
          <p:cNvSpPr/>
          <p:nvPr/>
        </p:nvSpPr>
        <p:spPr>
          <a:xfrm>
            <a:off x="370125" y="306600"/>
            <a:ext cx="11562000" cy="1225800"/>
          </a:xfrm>
          <a:prstGeom prst="rect">
            <a:avLst/>
          </a:prstGeom>
          <a:solidFill>
            <a:srgbClr val="FBE4D4"/>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800"/>
              <a:buFont typeface="Arial"/>
              <a:buNone/>
            </a:pPr>
            <a:r>
              <a:rPr b="1" i="0" lang="en-GB" sz="3800" u="none" cap="none" strike="noStrike">
                <a:solidFill>
                  <a:srgbClr val="000000"/>
                </a:solidFill>
                <a:latin typeface="Calibri"/>
                <a:ea typeface="Calibri"/>
                <a:cs typeface="Calibri"/>
                <a:sym typeface="Calibri"/>
              </a:rPr>
              <a:t>Sexual harassment: unwanted conduct of a sexual nature. </a:t>
            </a:r>
            <a:endParaRPr b="1" i="0" sz="3800" u="none" cap="none" strike="noStrike">
              <a:solidFill>
                <a:srgbClr val="00000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g1074580d6c2_0_6"/>
          <p:cNvSpPr/>
          <p:nvPr/>
        </p:nvSpPr>
        <p:spPr>
          <a:xfrm>
            <a:off x="370125" y="1532425"/>
            <a:ext cx="11562000" cy="526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500" u="none" cap="none" strike="noStrike">
                <a:solidFill>
                  <a:schemeClr val="dk1"/>
                </a:solidFill>
                <a:latin typeface="Calibri"/>
                <a:ea typeface="Calibri"/>
                <a:cs typeface="Calibri"/>
                <a:sym typeface="Calibri"/>
              </a:rPr>
              <a:t>Sexual harassment is likely to: </a:t>
            </a:r>
            <a:r>
              <a:rPr b="1" i="0" lang="en-GB" sz="2500" u="none" cap="none" strike="noStrike">
                <a:solidFill>
                  <a:schemeClr val="dk1"/>
                </a:solidFill>
                <a:latin typeface="Calibri"/>
                <a:ea typeface="Calibri"/>
                <a:cs typeface="Calibri"/>
                <a:sym typeface="Calibri"/>
              </a:rPr>
              <a:t>violate</a:t>
            </a:r>
            <a:r>
              <a:rPr b="0" i="0" lang="en-GB" sz="2500" u="none" cap="none" strike="noStrike">
                <a:solidFill>
                  <a:schemeClr val="dk1"/>
                </a:solidFill>
                <a:latin typeface="Calibri"/>
                <a:ea typeface="Calibri"/>
                <a:cs typeface="Calibri"/>
                <a:sym typeface="Calibri"/>
              </a:rPr>
              <a:t> </a:t>
            </a:r>
            <a:r>
              <a:rPr b="1" i="0" lang="en-GB" sz="2500" u="none" cap="none" strike="noStrike">
                <a:solidFill>
                  <a:schemeClr val="dk1"/>
                </a:solidFill>
                <a:latin typeface="Calibri"/>
                <a:ea typeface="Calibri"/>
                <a:cs typeface="Calibri"/>
                <a:sym typeface="Calibri"/>
              </a:rPr>
              <a:t>someone’s dignity</a:t>
            </a:r>
            <a:r>
              <a:rPr b="0" i="0" lang="en-GB" sz="2500" u="none" cap="none" strike="noStrike">
                <a:solidFill>
                  <a:schemeClr val="dk1"/>
                </a:solidFill>
                <a:latin typeface="Calibri"/>
                <a:ea typeface="Calibri"/>
                <a:cs typeface="Calibri"/>
                <a:sym typeface="Calibri"/>
              </a:rPr>
              <a:t>, and/or </a:t>
            </a:r>
            <a:r>
              <a:rPr b="1" i="0" lang="en-GB" sz="2500" u="none" cap="none" strike="noStrike">
                <a:solidFill>
                  <a:schemeClr val="dk1"/>
                </a:solidFill>
                <a:latin typeface="Calibri"/>
                <a:ea typeface="Calibri"/>
                <a:cs typeface="Calibri"/>
                <a:sym typeface="Calibri"/>
              </a:rPr>
              <a:t>make them feel intimidated, degraded or humiliated </a:t>
            </a:r>
            <a:r>
              <a:rPr b="0" i="0" lang="en-GB" sz="2500" u="none" cap="none" strike="noStrike">
                <a:solidFill>
                  <a:schemeClr val="dk1"/>
                </a:solidFill>
                <a:latin typeface="Calibri"/>
                <a:ea typeface="Calibri"/>
                <a:cs typeface="Calibri"/>
                <a:sym typeface="Calibri"/>
              </a:rPr>
              <a:t>and/or </a:t>
            </a:r>
            <a:r>
              <a:rPr b="1" i="0" lang="en-GB" sz="2500" u="none" cap="none" strike="noStrike">
                <a:solidFill>
                  <a:schemeClr val="dk1"/>
                </a:solidFill>
                <a:latin typeface="Calibri"/>
                <a:ea typeface="Calibri"/>
                <a:cs typeface="Calibri"/>
                <a:sym typeface="Calibri"/>
              </a:rPr>
              <a:t>create a hostile, offensive or sexualised environment</a:t>
            </a:r>
            <a:r>
              <a:rPr b="0" i="0" lang="en-GB" sz="2500" u="none" cap="none" strike="noStrike">
                <a:solidFill>
                  <a:schemeClr val="dk1"/>
                </a:solidFill>
                <a:latin typeface="Calibri"/>
                <a:ea typeface="Calibri"/>
                <a:cs typeface="Calibri"/>
                <a:sym typeface="Calibri"/>
              </a:rPr>
              <a:t>.</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500" u="none" cap="none" strike="noStrike">
              <a:solidFill>
                <a:schemeClr val="dk1"/>
              </a:solidFill>
              <a:latin typeface="Calibri"/>
              <a:ea typeface="Calibri"/>
              <a:cs typeface="Calibri"/>
              <a:sym typeface="Calibri"/>
            </a:endParaRPr>
          </a:p>
          <a:p>
            <a:pPr indent="-292100" lvl="0" marL="285750" marR="0" rtl="0" algn="l">
              <a:lnSpc>
                <a:spcPct val="100000"/>
              </a:lnSpc>
              <a:spcBef>
                <a:spcPts val="0"/>
              </a:spcBef>
              <a:spcAft>
                <a:spcPts val="0"/>
              </a:spcAft>
              <a:buClr>
                <a:schemeClr val="dk1"/>
              </a:buClr>
              <a:buSzPts val="2500"/>
              <a:buFont typeface="Arial"/>
              <a:buChar char="•"/>
            </a:pPr>
            <a:r>
              <a:rPr lang="en-GB" sz="2500">
                <a:solidFill>
                  <a:schemeClr val="dk1"/>
                </a:solidFill>
                <a:latin typeface="Calibri"/>
                <a:ea typeface="Calibri"/>
                <a:cs typeface="Calibri"/>
                <a:sym typeface="Calibri"/>
              </a:rPr>
              <a:t>Shouted at from a car </a:t>
            </a:r>
            <a:endParaRPr sz="2500">
              <a:solidFill>
                <a:schemeClr val="dk1"/>
              </a:solidFill>
              <a:latin typeface="Calibri"/>
              <a:ea typeface="Calibri"/>
              <a:cs typeface="Calibri"/>
              <a:sym typeface="Calibri"/>
            </a:endParaRPr>
          </a:p>
          <a:p>
            <a:pPr indent="-292100" lvl="0" marL="285750" marR="0" rtl="0" algn="l">
              <a:lnSpc>
                <a:spcPct val="100000"/>
              </a:lnSpc>
              <a:spcBef>
                <a:spcPts val="0"/>
              </a:spcBef>
              <a:spcAft>
                <a:spcPts val="0"/>
              </a:spcAft>
              <a:buClr>
                <a:schemeClr val="dk1"/>
              </a:buClr>
              <a:buSzPts val="2500"/>
              <a:buFont typeface="Calibri"/>
              <a:buChar char="•"/>
            </a:pPr>
            <a:r>
              <a:rPr lang="en-GB" sz="2500">
                <a:solidFill>
                  <a:schemeClr val="dk1"/>
                </a:solidFill>
                <a:latin typeface="Calibri"/>
                <a:ea typeface="Calibri"/>
                <a:cs typeface="Calibri"/>
                <a:sym typeface="Calibri"/>
              </a:rPr>
              <a:t>Nice x, y or z referring to your body</a:t>
            </a:r>
            <a:endParaRPr sz="2500">
              <a:solidFill>
                <a:schemeClr val="dk1"/>
              </a:solidFill>
              <a:latin typeface="Calibri"/>
              <a:ea typeface="Calibri"/>
              <a:cs typeface="Calibri"/>
              <a:sym typeface="Calibri"/>
            </a:endParaRPr>
          </a:p>
          <a:p>
            <a:pPr indent="-292100" lvl="0" marL="285750" marR="0" rtl="0" algn="l">
              <a:lnSpc>
                <a:spcPct val="100000"/>
              </a:lnSpc>
              <a:spcBef>
                <a:spcPts val="0"/>
              </a:spcBef>
              <a:spcAft>
                <a:spcPts val="0"/>
              </a:spcAft>
              <a:buClr>
                <a:schemeClr val="dk1"/>
              </a:buClr>
              <a:buSzPts val="2500"/>
              <a:buFont typeface="Calibri"/>
              <a:buChar char="•"/>
            </a:pPr>
            <a:r>
              <a:rPr lang="en-GB" sz="2500">
                <a:solidFill>
                  <a:schemeClr val="dk1"/>
                </a:solidFill>
                <a:latin typeface="Calibri"/>
                <a:ea typeface="Calibri"/>
                <a:cs typeface="Calibri"/>
                <a:sym typeface="Calibri"/>
              </a:rPr>
              <a:t>If someone comments on a picture of you which is sexualising or objectifying</a:t>
            </a:r>
            <a:endParaRPr sz="2500">
              <a:solidFill>
                <a:schemeClr val="dk1"/>
              </a:solidFill>
              <a:latin typeface="Calibri"/>
              <a:ea typeface="Calibri"/>
              <a:cs typeface="Calibri"/>
              <a:sym typeface="Calibri"/>
            </a:endParaRPr>
          </a:p>
        </p:txBody>
      </p:sp>
      <p:sp>
        <p:nvSpPr>
          <p:cNvPr id="122" name="Google Shape;122;g1074580d6c2_0_6"/>
          <p:cNvSpPr/>
          <p:nvPr/>
        </p:nvSpPr>
        <p:spPr>
          <a:xfrm>
            <a:off x="370125" y="306600"/>
            <a:ext cx="11562000" cy="1225800"/>
          </a:xfrm>
          <a:prstGeom prst="rect">
            <a:avLst/>
          </a:prstGeom>
          <a:solidFill>
            <a:srgbClr val="FBE4D4"/>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800"/>
              <a:buFont typeface="Arial"/>
              <a:buNone/>
            </a:pPr>
            <a:r>
              <a:rPr b="1" lang="en-GB" sz="3800">
                <a:latin typeface="Calibri"/>
                <a:ea typeface="Calibri"/>
                <a:cs typeface="Calibri"/>
                <a:sym typeface="Calibri"/>
              </a:rPr>
              <a:t>What might verbal sexual harassment look or sound like?</a:t>
            </a:r>
            <a:endParaRPr b="1" i="0" sz="3800" u="none" cap="none" strike="noStrike">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7"/>
          <p:cNvSpPr/>
          <p:nvPr/>
        </p:nvSpPr>
        <p:spPr>
          <a:xfrm>
            <a:off x="370125" y="2094550"/>
            <a:ext cx="11562000" cy="38226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If someone shouts at you from a car - that is not your fault for existing in a public space.</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If someone comments on a part of your body in a sexual way - that is not your fault because you are wearing a pair of shorts to go running in.</a:t>
            </a:r>
            <a:endParaRPr sz="2400">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285750" lvl="0" marL="285750" rtl="0" algn="l">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If someone sends you an unsolicited message - that is not your fault for having a social media account.</a:t>
            </a:r>
            <a:endParaRPr sz="2400">
              <a:solidFill>
                <a:schemeClr val="dk1"/>
              </a:solidFill>
              <a:latin typeface="Calibri"/>
              <a:ea typeface="Calibri"/>
              <a:cs typeface="Calibri"/>
              <a:sym typeface="Calibri"/>
            </a:endParaRPr>
          </a:p>
        </p:txBody>
      </p:sp>
      <p:sp>
        <p:nvSpPr>
          <p:cNvPr id="129" name="Google Shape;129;p7"/>
          <p:cNvSpPr/>
          <p:nvPr/>
        </p:nvSpPr>
        <p:spPr>
          <a:xfrm>
            <a:off x="370125" y="306600"/>
            <a:ext cx="11562000" cy="1329300"/>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800"/>
              <a:buFont typeface="Arial"/>
              <a:buNone/>
            </a:pPr>
            <a:r>
              <a:rPr b="1" lang="en-GB" sz="3700">
                <a:latin typeface="Calibri"/>
                <a:ea typeface="Calibri"/>
                <a:cs typeface="Calibri"/>
                <a:sym typeface="Calibri"/>
              </a:rPr>
              <a:t>If you experience sexual harassment, that is not your fault or an indication that you have done something wrong.</a:t>
            </a:r>
            <a:endParaRPr b="1" i="0" sz="3700" u="none" cap="none" strike="noStrike">
              <a:solidFill>
                <a:srgbClr val="00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1"/>
          <p:cNvSpPr txBox="1"/>
          <p:nvPr/>
        </p:nvSpPr>
        <p:spPr>
          <a:xfrm>
            <a:off x="326575" y="545944"/>
            <a:ext cx="11430000" cy="2586000"/>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GB" sz="5400" u="none" cap="none" strike="noStrike">
                <a:solidFill>
                  <a:schemeClr val="dk1"/>
                </a:solidFill>
                <a:latin typeface="Calibri"/>
                <a:ea typeface="Calibri"/>
                <a:cs typeface="Calibri"/>
                <a:sym typeface="Calibri"/>
              </a:rPr>
              <a:t>96% of victims did not report the incident of sexual harassment to authorities.</a:t>
            </a:r>
            <a:endParaRPr b="0" i="0" sz="1400" u="none" cap="none" strike="noStrike">
              <a:solidFill>
                <a:srgbClr val="000000"/>
              </a:solidFill>
              <a:latin typeface="Arial"/>
              <a:ea typeface="Arial"/>
              <a:cs typeface="Arial"/>
              <a:sym typeface="Arial"/>
            </a:endParaRPr>
          </a:p>
        </p:txBody>
      </p:sp>
      <p:sp>
        <p:nvSpPr>
          <p:cNvPr id="136" name="Google Shape;136;p21"/>
          <p:cNvSpPr/>
          <p:nvPr/>
        </p:nvSpPr>
        <p:spPr>
          <a:xfrm>
            <a:off x="190021" y="3921196"/>
            <a:ext cx="11430000" cy="923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000000"/>
                </a:solidFill>
                <a:latin typeface="Calibri"/>
                <a:ea typeface="Calibri"/>
                <a:cs typeface="Calibri"/>
                <a:sym typeface="Calibri"/>
              </a:rPr>
              <a:t>Why do we think this is?</a:t>
            </a:r>
            <a:endParaRPr b="0" i="0" sz="5400" u="none" cap="none" strike="noStrike">
              <a:solidFill>
                <a:srgbClr val="00000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g1074580d6c2_0_18"/>
          <p:cNvSpPr txBox="1"/>
          <p:nvPr/>
        </p:nvSpPr>
        <p:spPr>
          <a:xfrm>
            <a:off x="326575" y="545944"/>
            <a:ext cx="11430000" cy="2586000"/>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GB" sz="5400" u="none" cap="none" strike="noStrike">
                <a:solidFill>
                  <a:schemeClr val="dk1"/>
                </a:solidFill>
                <a:latin typeface="Calibri"/>
                <a:ea typeface="Calibri"/>
                <a:cs typeface="Calibri"/>
                <a:sym typeface="Calibri"/>
              </a:rPr>
              <a:t>96% of victims did not report the incident of sexual harassment to authorities.</a:t>
            </a:r>
            <a:endParaRPr b="0" i="0" sz="1400" u="none" cap="none" strike="noStrike">
              <a:solidFill>
                <a:srgbClr val="000000"/>
              </a:solidFill>
              <a:latin typeface="Arial"/>
              <a:ea typeface="Arial"/>
              <a:cs typeface="Arial"/>
              <a:sym typeface="Arial"/>
            </a:endParaRPr>
          </a:p>
        </p:txBody>
      </p:sp>
      <p:sp>
        <p:nvSpPr>
          <p:cNvPr id="143" name="Google Shape;143;g1074580d6c2_0_18"/>
          <p:cNvSpPr/>
          <p:nvPr/>
        </p:nvSpPr>
        <p:spPr>
          <a:xfrm>
            <a:off x="3573125" y="4032250"/>
            <a:ext cx="2331900" cy="1934700"/>
          </a:xfrm>
          <a:prstGeom prst="wedgeEllipseCallout">
            <a:avLst>
              <a:gd fmla="val -20833" name="adj1"/>
              <a:gd fmla="val 625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800">
                <a:latin typeface="Caveat"/>
                <a:ea typeface="Caveat"/>
                <a:cs typeface="Caveat"/>
                <a:sym typeface="Caveat"/>
              </a:rPr>
              <a:t>Scared or intimidated</a:t>
            </a:r>
            <a:endParaRPr b="1" sz="2800">
              <a:latin typeface="Caveat"/>
              <a:ea typeface="Caveat"/>
              <a:cs typeface="Caveat"/>
              <a:sym typeface="Caveat"/>
            </a:endParaRPr>
          </a:p>
        </p:txBody>
      </p:sp>
      <p:sp>
        <p:nvSpPr>
          <p:cNvPr id="144" name="Google Shape;144;g1074580d6c2_0_18"/>
          <p:cNvSpPr/>
          <p:nvPr/>
        </p:nvSpPr>
        <p:spPr>
          <a:xfrm>
            <a:off x="6323800" y="3912250"/>
            <a:ext cx="2196000" cy="1876800"/>
          </a:xfrm>
          <a:prstGeom prst="wedgeEllipseCallout">
            <a:avLst>
              <a:gd fmla="val -20833" name="adj1"/>
              <a:gd fmla="val 625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700">
                <a:latin typeface="Caveat"/>
                <a:ea typeface="Caveat"/>
                <a:cs typeface="Caveat"/>
                <a:sym typeface="Caveat"/>
              </a:rPr>
              <a:t>It doesn’t seem </a:t>
            </a:r>
            <a:r>
              <a:rPr b="1" lang="en-GB" sz="2700">
                <a:latin typeface="Caveat"/>
                <a:ea typeface="Caveat"/>
                <a:cs typeface="Caveat"/>
                <a:sym typeface="Caveat"/>
              </a:rPr>
              <a:t>serious</a:t>
            </a:r>
            <a:r>
              <a:rPr b="1" lang="en-GB" sz="2700">
                <a:latin typeface="Caveat"/>
                <a:ea typeface="Caveat"/>
                <a:cs typeface="Caveat"/>
                <a:sym typeface="Caveat"/>
              </a:rPr>
              <a:t> enough</a:t>
            </a:r>
            <a:endParaRPr b="1" sz="2700">
              <a:latin typeface="Caveat"/>
              <a:ea typeface="Caveat"/>
              <a:cs typeface="Caveat"/>
              <a:sym typeface="Caveat"/>
            </a:endParaRPr>
          </a:p>
        </p:txBody>
      </p:sp>
      <p:sp>
        <p:nvSpPr>
          <p:cNvPr id="145" name="Google Shape;145;g1074580d6c2_0_18"/>
          <p:cNvSpPr/>
          <p:nvPr/>
        </p:nvSpPr>
        <p:spPr>
          <a:xfrm>
            <a:off x="160950" y="3617725"/>
            <a:ext cx="2754900" cy="2111400"/>
          </a:xfrm>
          <a:prstGeom prst="wedgeEllipseCallout">
            <a:avLst>
              <a:gd fmla="val -20833" name="adj1"/>
              <a:gd fmla="val 625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900">
                <a:latin typeface="Caveat"/>
                <a:ea typeface="Caveat"/>
                <a:cs typeface="Caveat"/>
                <a:sym typeface="Caveat"/>
              </a:rPr>
              <a:t>Embarrassed</a:t>
            </a:r>
            <a:r>
              <a:rPr b="1" lang="en-GB" sz="2900">
                <a:latin typeface="Caveat"/>
                <a:ea typeface="Caveat"/>
                <a:cs typeface="Caveat"/>
                <a:sym typeface="Caveat"/>
              </a:rPr>
              <a:t> or ashamed</a:t>
            </a:r>
            <a:endParaRPr b="1" sz="2900">
              <a:latin typeface="Caveat"/>
              <a:ea typeface="Caveat"/>
              <a:cs typeface="Caveat"/>
              <a:sym typeface="Caveat"/>
            </a:endParaRPr>
          </a:p>
        </p:txBody>
      </p:sp>
      <p:sp>
        <p:nvSpPr>
          <p:cNvPr id="146" name="Google Shape;146;g1074580d6c2_0_18"/>
          <p:cNvSpPr/>
          <p:nvPr/>
        </p:nvSpPr>
        <p:spPr>
          <a:xfrm>
            <a:off x="9325050" y="3617725"/>
            <a:ext cx="2572800" cy="1876800"/>
          </a:xfrm>
          <a:prstGeom prst="wedgeEllipseCallout">
            <a:avLst>
              <a:gd fmla="val -20833" name="adj1"/>
              <a:gd fmla="val 625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700">
                <a:latin typeface="Caveat"/>
                <a:ea typeface="Caveat"/>
                <a:cs typeface="Caveat"/>
                <a:sym typeface="Caveat"/>
              </a:rPr>
              <a:t>It seems like an inconvenience or burden</a:t>
            </a:r>
            <a:endParaRPr b="1" sz="2700">
              <a:latin typeface="Caveat"/>
              <a:ea typeface="Caveat"/>
              <a:cs typeface="Caveat"/>
              <a:sym typeface="Caveat"/>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2"/>
          <p:cNvSpPr/>
          <p:nvPr/>
        </p:nvSpPr>
        <p:spPr>
          <a:xfrm>
            <a:off x="423706" y="444065"/>
            <a:ext cx="11306740" cy="523220"/>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rgbClr val="000000"/>
                </a:solidFill>
                <a:latin typeface="Calibri"/>
                <a:ea typeface="Calibri"/>
                <a:cs typeface="Calibri"/>
                <a:sym typeface="Calibri"/>
              </a:rPr>
              <a:t>The toolkit</a:t>
            </a:r>
            <a:endParaRPr b="1" i="0" sz="2800" u="none" cap="none" strike="noStrike">
              <a:solidFill>
                <a:srgbClr val="000000"/>
              </a:solidFill>
              <a:latin typeface="Calibri"/>
              <a:ea typeface="Calibri"/>
              <a:cs typeface="Calibri"/>
              <a:sym typeface="Calibri"/>
            </a:endParaRPr>
          </a:p>
        </p:txBody>
      </p:sp>
      <p:sp>
        <p:nvSpPr>
          <p:cNvPr id="152" name="Google Shape;152;p22"/>
          <p:cNvSpPr/>
          <p:nvPr/>
        </p:nvSpPr>
        <p:spPr>
          <a:xfrm>
            <a:off x="423700" y="1080500"/>
            <a:ext cx="11306700" cy="27384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Remember that it is not your fault or something you need to feel ashamed of</a:t>
            </a:r>
            <a:endParaRPr sz="2400">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Calibri"/>
                <a:ea typeface="Calibri"/>
                <a:cs typeface="Calibri"/>
                <a:sym typeface="Calibri"/>
              </a:rPr>
              <a:t>REPORT - to parents, to school, to the police or the helpline below</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p:txBody>
      </p:sp>
      <p:sp>
        <p:nvSpPr>
          <p:cNvPr id="153" name="Google Shape;153;p22"/>
          <p:cNvSpPr/>
          <p:nvPr/>
        </p:nvSpPr>
        <p:spPr>
          <a:xfrm>
            <a:off x="423706" y="3075130"/>
            <a:ext cx="11306700" cy="523200"/>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rgbClr val="000000"/>
                </a:solidFill>
                <a:latin typeface="Calibri"/>
                <a:ea typeface="Calibri"/>
                <a:cs typeface="Calibri"/>
                <a:sym typeface="Calibri"/>
              </a:rPr>
              <a:t>Helpful resources:</a:t>
            </a:r>
            <a:endParaRPr b="1" i="0" sz="2800" u="none" cap="none" strike="noStrike">
              <a:solidFill>
                <a:srgbClr val="000000"/>
              </a:solidFill>
              <a:latin typeface="Calibri"/>
              <a:ea typeface="Calibri"/>
              <a:cs typeface="Calibri"/>
              <a:sym typeface="Calibri"/>
            </a:endParaRPr>
          </a:p>
        </p:txBody>
      </p:sp>
      <p:sp>
        <p:nvSpPr>
          <p:cNvPr id="154" name="Google Shape;154;p22"/>
          <p:cNvSpPr/>
          <p:nvPr/>
        </p:nvSpPr>
        <p:spPr>
          <a:xfrm>
            <a:off x="423700" y="4032625"/>
            <a:ext cx="11306700" cy="22857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Calibri"/>
                <a:ea typeface="Calibri"/>
                <a:cs typeface="Calibri"/>
                <a:sym typeface="Calibri"/>
              </a:rPr>
              <a:t>Young people and adults can contact the </a:t>
            </a:r>
            <a:r>
              <a:rPr b="1" i="0" lang="en-GB" sz="2400" u="none" cap="none" strike="noStrike">
                <a:solidFill>
                  <a:schemeClr val="dk1"/>
                </a:solidFill>
                <a:latin typeface="Calibri"/>
                <a:ea typeface="Calibri"/>
                <a:cs typeface="Calibri"/>
                <a:sym typeface="Calibri"/>
              </a:rPr>
              <a:t>NSPCC helpline, Report Abuse in Education </a:t>
            </a:r>
            <a:r>
              <a:rPr b="0" i="0" lang="en-GB" sz="2400" u="none" cap="none" strike="noStrike">
                <a:solidFill>
                  <a:schemeClr val="dk1"/>
                </a:solidFill>
                <a:latin typeface="Calibri"/>
                <a:ea typeface="Calibri"/>
                <a:cs typeface="Calibri"/>
                <a:sym typeface="Calibri"/>
              </a:rPr>
              <a:t>on </a:t>
            </a:r>
            <a:r>
              <a:rPr b="1" i="0" lang="en-GB" sz="2400" u="none" cap="none" strike="noStrike">
                <a:solidFill>
                  <a:schemeClr val="dk1"/>
                </a:solidFill>
                <a:latin typeface="Calibri"/>
                <a:ea typeface="Calibri"/>
                <a:cs typeface="Calibri"/>
                <a:sym typeface="Calibri"/>
              </a:rPr>
              <a:t>0800 136 663</a:t>
            </a:r>
            <a:r>
              <a:rPr b="0" i="0" lang="en-GB" sz="2400" u="none" cap="none" strike="noStrike">
                <a:solidFill>
                  <a:schemeClr val="dk1"/>
                </a:solidFill>
                <a:latin typeface="Calibri"/>
                <a:ea typeface="Calibri"/>
                <a:cs typeface="Calibri"/>
                <a:sym typeface="Calibri"/>
              </a:rPr>
              <a:t> or email </a:t>
            </a:r>
            <a:r>
              <a:rPr b="0" i="0" lang="en-GB" sz="2400" u="sng" cap="none" strike="noStrike">
                <a:solidFill>
                  <a:schemeClr val="dk1"/>
                </a:solidFill>
                <a:latin typeface="Calibri"/>
                <a:ea typeface="Calibri"/>
                <a:cs typeface="Calibri"/>
                <a:sym typeface="Calibri"/>
                <a:hlinkClick r:id="rId3">
                  <a:extLst>
                    <a:ext uri="{A12FA001-AC4F-418D-AE19-62706E023703}">
                      <ahyp:hlinkClr val="tx"/>
                    </a:ext>
                  </a:extLst>
                </a:hlinkClick>
              </a:rPr>
              <a:t>help@nspcc.org.uk</a:t>
            </a:r>
            <a:endParaRPr b="0" i="0" sz="2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Calibri"/>
                <a:ea typeface="Calibri"/>
                <a:cs typeface="Calibri"/>
                <a:sym typeface="Calibri"/>
              </a:rPr>
              <a:t>Educational reads (ie. ‘Girl Up’ and ‘Everyday Sexism’ by Laura Bates are great starting points) or seek out condensed reading on social media.</a:t>
            </a:r>
            <a:endParaRPr b="0" i="0" sz="2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Citizens advice on sexual harassment</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g1115326d3d4_0_113"/>
          <p:cNvSpPr/>
          <p:nvPr/>
        </p:nvSpPr>
        <p:spPr>
          <a:xfrm>
            <a:off x="423706" y="444065"/>
            <a:ext cx="11306700" cy="523200"/>
          </a:xfrm>
          <a:prstGeom prst="rect">
            <a:avLst/>
          </a:prstGeom>
          <a:solidFill>
            <a:srgbClr val="FBE4D4"/>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1" lang="en-GB" sz="2800">
                <a:latin typeface="Calibri"/>
                <a:ea typeface="Calibri"/>
                <a:cs typeface="Calibri"/>
                <a:sym typeface="Calibri"/>
              </a:rPr>
              <a:t>Intersectional Feminist Discussion Group</a:t>
            </a:r>
            <a:endParaRPr b="1" i="0" sz="2800" u="none" cap="none" strike="noStrike">
              <a:solidFill>
                <a:srgbClr val="000000"/>
              </a:solidFill>
              <a:latin typeface="Calibri"/>
              <a:ea typeface="Calibri"/>
              <a:cs typeface="Calibri"/>
              <a:sym typeface="Calibri"/>
            </a:endParaRPr>
          </a:p>
        </p:txBody>
      </p:sp>
      <p:sp>
        <p:nvSpPr>
          <p:cNvPr id="160" name="Google Shape;160;g1115326d3d4_0_113"/>
          <p:cNvSpPr/>
          <p:nvPr/>
        </p:nvSpPr>
        <p:spPr>
          <a:xfrm>
            <a:off x="423700" y="1080500"/>
            <a:ext cx="11306700" cy="4045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381000" lvl="0" marL="457200" marR="0" rtl="0" algn="l">
              <a:lnSpc>
                <a:spcPct val="100000"/>
              </a:lnSpc>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Today we’ve just focussed on verbal sexual harassment and the importance of reporting which is part of the bigger picture of sexual harassment. </a:t>
            </a:r>
            <a:endParaRPr sz="2400">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381000" lvl="0" marL="457200" marR="0" rtl="0" algn="l">
              <a:lnSpc>
                <a:spcPct val="100000"/>
              </a:lnSpc>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If you think we’ve missed anything please let us know by emailing Ms Marsh or Mrs Cole.</a:t>
            </a:r>
            <a:endParaRPr sz="2400">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381000" lvl="0" marL="457200" marR="0" rtl="0" algn="l">
              <a:lnSpc>
                <a:spcPct val="100000"/>
              </a:lnSpc>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Everyone is welcome to come to Femininst group on Friday lunches in L61.</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GB" sz="2400">
                <a:solidFill>
                  <a:schemeClr val="dk1"/>
                </a:solidFill>
                <a:latin typeface="Calibri"/>
                <a:ea typeface="Calibri"/>
                <a:cs typeface="Calibri"/>
                <a:sym typeface="Calibri"/>
              </a:rPr>
              <a:t>olivia.marsh@hgs.herts.sch.uk</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4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1115326d3d4_0_61"/>
          <p:cNvSpPr txBox="1"/>
          <p:nvPr>
            <p:ph type="title"/>
          </p:nvPr>
        </p:nvSpPr>
        <p:spPr>
          <a:xfrm>
            <a:off x="6544733" y="593367"/>
            <a:ext cx="5231700" cy="7635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Week 18</a:t>
            </a:r>
            <a:endParaRPr/>
          </a:p>
        </p:txBody>
      </p:sp>
      <p:sp>
        <p:nvSpPr>
          <p:cNvPr id="166" name="Google Shape;166;g1115326d3d4_0_61"/>
          <p:cNvSpPr txBox="1"/>
          <p:nvPr>
            <p:ph idx="1" type="body"/>
          </p:nvPr>
        </p:nvSpPr>
        <p:spPr>
          <a:xfrm>
            <a:off x="415600" y="2195026"/>
            <a:ext cx="11360700" cy="38970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sz="2700"/>
              <a:t>We know that sexual harassment is a big topic and we’ve given you a lot of information but also only focused on a few points. </a:t>
            </a:r>
            <a:endParaRPr sz="2700"/>
          </a:p>
          <a:p>
            <a:pPr indent="0" lvl="0" marL="0" rtl="0" algn="l">
              <a:spcBef>
                <a:spcPts val="1000"/>
              </a:spcBef>
              <a:spcAft>
                <a:spcPts val="0"/>
              </a:spcAft>
              <a:buNone/>
            </a:pPr>
            <a:r>
              <a:t/>
            </a:r>
            <a:endParaRPr sz="2700"/>
          </a:p>
          <a:p>
            <a:pPr indent="-476250" lvl="0" marL="609600" rtl="0" algn="l">
              <a:spcBef>
                <a:spcPts val="1000"/>
              </a:spcBef>
              <a:spcAft>
                <a:spcPts val="0"/>
              </a:spcAft>
              <a:buSzPts val="2700"/>
              <a:buAutoNum type="arabicPeriod"/>
            </a:pPr>
            <a:r>
              <a:rPr lang="en-GB" sz="2700"/>
              <a:t>Use a book or online resource such as the NSPCC website to increase your knowledge.</a:t>
            </a:r>
            <a:endParaRPr sz="2700"/>
          </a:p>
          <a:p>
            <a:pPr indent="-476250" lvl="0" marL="609600" rtl="0" algn="l">
              <a:spcBef>
                <a:spcPts val="1000"/>
              </a:spcBef>
              <a:spcAft>
                <a:spcPts val="0"/>
              </a:spcAft>
              <a:buSzPts val="2700"/>
              <a:buAutoNum type="arabicPeriod"/>
            </a:pPr>
            <a:r>
              <a:rPr lang="en-GB" sz="2700"/>
              <a:t>Make a note of the NSPCC website and number just in case you need it.</a:t>
            </a:r>
            <a:endParaRPr sz="2700"/>
          </a:p>
        </p:txBody>
      </p:sp>
      <p:pic>
        <p:nvPicPr>
          <p:cNvPr id="167" name="Google Shape;167;g1115326d3d4_0_61"/>
          <p:cNvPicPr preferRelativeResize="0"/>
          <p:nvPr/>
        </p:nvPicPr>
        <p:blipFill>
          <a:blip r:embed="rId3">
            <a:alphaModFix/>
          </a:blip>
          <a:stretch>
            <a:fillRect/>
          </a:stretch>
        </p:blipFill>
        <p:spPr>
          <a:xfrm>
            <a:off x="0" y="0"/>
            <a:ext cx="6393266" cy="173876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2021-04-29T12:26:20Z</dcterms:created>
  <dc:creator>Emma Waldock</dc:creator>
</cp:coreProperties>
</file>