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www.gapm.io/xwb173" TargetMode="Externa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gapm.io/xwb175" TargetMode="Externa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gapm.io/xihlex" TargetMode="Externa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www.emdat.be/" TargetMode="Externa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gapm.io/xwhoim" TargetMode="Externa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www.healthdata.org/node/3680" TargetMode="Externa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gapm.io/xwwftiger" TargetMode="Externa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10eeb30b258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10eeb30b258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g1053fd65b73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9" name="Google Shape;59;g1053fd65b73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g10648c02ddf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5" name="Google Shape;65;g10648c02dd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This week your challenge is to carry out a quiz , called the factfulness quiz, that we are going to talk you through. </a:t>
            </a:r>
            <a:r>
              <a:rPr lang="en"/>
              <a:t>It's</a:t>
            </a:r>
            <a:r>
              <a:rPr lang="en"/>
              <a:t> not a quiz in a typical competitive sense but it is more about checking your knowledge and what your viewpoint is. </a:t>
            </a:r>
            <a:r>
              <a:rPr lang="en"/>
              <a:t>The</a:t>
            </a:r>
            <a:r>
              <a:rPr lang="en"/>
              <a:t> answers are multiple choice so please discuss the questions with your whole form to try to come up with the answer which you think is the most appropriate. We </a:t>
            </a:r>
            <a:r>
              <a:rPr lang="en"/>
              <a:t>will explain why we asked you to do this quiz at the end!!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72" name="Google Shape;7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203200" rtl="0" algn="l">
              <a:lnSpc>
                <a:spcPct val="115000"/>
              </a:lnSpc>
              <a:spcBef>
                <a:spcPts val="800"/>
              </a:spcBef>
              <a:spcAft>
                <a:spcPts val="0"/>
              </a:spcAft>
              <a:buClr>
                <a:schemeClr val="dk1"/>
              </a:buClr>
              <a:buSzPts val="1100"/>
              <a:buFont typeface="Arial"/>
              <a:buNone/>
            </a:pPr>
            <a:r>
              <a:rPr lang="en">
                <a:solidFill>
                  <a:schemeClr val="dk1"/>
                </a:solidFill>
                <a:highlight>
                  <a:srgbClr val="FAFAFA"/>
                </a:highlight>
              </a:rPr>
              <a:t>pause the video while you discuss your answer! </a:t>
            </a:r>
            <a:endParaRPr>
              <a:solidFill>
                <a:schemeClr val="dk1"/>
              </a:solidFill>
              <a:highlight>
                <a:srgbClr val="FAFAFA"/>
              </a:highlight>
            </a:endParaRPr>
          </a:p>
          <a:p>
            <a:pPr indent="0" lvl="0" marL="0" rtl="0" algn="l">
              <a:spcBef>
                <a:spcPts val="80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10648c02ddf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9" name="Google Shape;79;g10648c02ddf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solidFill>
                  <a:schemeClr val="dk1"/>
                </a:solidFill>
              </a:rPr>
              <a:t>c) 60%</a:t>
            </a:r>
            <a:endParaRPr>
              <a:solidFill>
                <a:schemeClr val="dk1"/>
              </a:solidFill>
            </a:endParaRPr>
          </a:p>
          <a:p>
            <a:pPr indent="0" lvl="0" marL="203200" marR="203200" rtl="0" algn="l">
              <a:lnSpc>
                <a:spcPct val="115000"/>
              </a:lnSpc>
              <a:spcBef>
                <a:spcPts val="800"/>
              </a:spcBef>
              <a:spcAft>
                <a:spcPts val="800"/>
              </a:spcAft>
              <a:buClr>
                <a:schemeClr val="dk1"/>
              </a:buClr>
              <a:buSzPts val="1100"/>
              <a:buFont typeface="Arial"/>
              <a:buNone/>
            </a:pPr>
            <a:r>
              <a:rPr lang="en">
                <a:solidFill>
                  <a:schemeClr val="dk1"/>
                </a:solidFill>
                <a:highlight>
                  <a:srgbClr val="FAFAFA"/>
                </a:highlight>
              </a:rPr>
              <a:t>According to </a:t>
            </a:r>
            <a:r>
              <a:rPr lang="en">
                <a:solidFill>
                  <a:schemeClr val="dk1"/>
                </a:solidFill>
                <a:highlight>
                  <a:srgbClr val="FAFAFA"/>
                </a:highlight>
                <a:uFill>
                  <a:noFill/>
                </a:uFill>
                <a:hlinkClick r:id="rId2">
                  <a:extLst>
                    <a:ext uri="{A12FA001-AC4F-418D-AE19-62706E023703}">
                      <ahyp:hlinkClr val="tx"/>
                    </a:ext>
                  </a:extLst>
                </a:hlinkClick>
              </a:rPr>
              <a:t>the World Bank</a:t>
            </a:r>
            <a:r>
              <a:rPr lang="en">
                <a:solidFill>
                  <a:schemeClr val="dk1"/>
                </a:solidFill>
                <a:highlight>
                  <a:srgbClr val="FAFAFA"/>
                </a:highlight>
              </a:rPr>
              <a:t>, the number was 63.2 percent in 2015. Many more girls are attending school in recent years.</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g103773b5bb0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6" name="Google Shape;86;g103773b5bb0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203200" rtl="0" algn="l">
              <a:lnSpc>
                <a:spcPct val="115000"/>
              </a:lnSpc>
              <a:spcBef>
                <a:spcPts val="800"/>
              </a:spcBef>
              <a:spcAft>
                <a:spcPts val="0"/>
              </a:spcAft>
              <a:buClr>
                <a:schemeClr val="dk1"/>
              </a:buClr>
              <a:buSzPts val="1100"/>
              <a:buFont typeface="Arial"/>
              <a:buNone/>
            </a:pPr>
            <a:r>
              <a:rPr lang="en">
                <a:solidFill>
                  <a:schemeClr val="dk1"/>
                </a:solidFill>
                <a:highlight>
                  <a:srgbClr val="FAFAFA"/>
                </a:highlight>
              </a:rPr>
              <a:t>pause the video while you discuss your answer! </a:t>
            </a:r>
            <a:endParaRPr>
              <a:solidFill>
                <a:schemeClr val="dk1"/>
              </a:solidFill>
              <a:highlight>
                <a:srgbClr val="FAFAFA"/>
              </a:highlight>
            </a:endParaRPr>
          </a:p>
          <a:p>
            <a:pPr indent="0" lvl="0" marL="0" rtl="0" algn="l">
              <a:spcBef>
                <a:spcPts val="800"/>
              </a:spcBef>
              <a:spcAft>
                <a:spcPts val="0"/>
              </a:spcAft>
              <a:buClr>
                <a:schemeClr val="dk1"/>
              </a:buClr>
              <a:buSzPts val="1100"/>
              <a:buFont typeface="Arial"/>
              <a:buNone/>
            </a:pPr>
            <a:r>
              <a:t/>
            </a:r>
            <a:endParaRPr>
              <a:solidFill>
                <a:schemeClr val="dk1"/>
              </a:solidFill>
            </a:endParaRPr>
          </a:p>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g10648c02ddf_0_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 name="Google Shape;93;g10648c02ddf_0_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solidFill>
                  <a:schemeClr val="dk1"/>
                </a:solidFill>
              </a:rPr>
              <a:t>C) almost halved</a:t>
            </a:r>
            <a:endParaRPr>
              <a:solidFill>
                <a:schemeClr val="dk1"/>
              </a:solidFill>
            </a:endParaRPr>
          </a:p>
          <a:p>
            <a:pPr indent="0" lvl="0" marL="203200" marR="203200" rtl="0" algn="l">
              <a:lnSpc>
                <a:spcPct val="115000"/>
              </a:lnSpc>
              <a:spcBef>
                <a:spcPts val="800"/>
              </a:spcBef>
              <a:spcAft>
                <a:spcPts val="800"/>
              </a:spcAft>
              <a:buNone/>
            </a:pPr>
            <a:r>
              <a:rPr lang="en">
                <a:solidFill>
                  <a:schemeClr val="dk1"/>
                </a:solidFill>
                <a:highlight>
                  <a:srgbClr val="FAFAFA"/>
                </a:highlight>
              </a:rPr>
              <a:t>The share of people living on less than $1.9/day fell from </a:t>
            </a:r>
            <a:r>
              <a:rPr b="1" lang="en">
                <a:solidFill>
                  <a:schemeClr val="dk1"/>
                </a:solidFill>
                <a:highlight>
                  <a:srgbClr val="FAFAFA"/>
                </a:highlight>
              </a:rPr>
              <a:t>34 percent in 1993 to 10.7 percent in 2013</a:t>
            </a:r>
            <a:r>
              <a:rPr lang="en">
                <a:solidFill>
                  <a:schemeClr val="dk1"/>
                </a:solidFill>
                <a:highlight>
                  <a:srgbClr val="FAFAFA"/>
                </a:highlight>
              </a:rPr>
              <a:t>, according to the </a:t>
            </a:r>
            <a:r>
              <a:rPr lang="en">
                <a:solidFill>
                  <a:schemeClr val="dk1"/>
                </a:solidFill>
                <a:highlight>
                  <a:srgbClr val="FAFAFA"/>
                </a:highlight>
                <a:uFill>
                  <a:noFill/>
                </a:uFill>
                <a:hlinkClick r:id="rId2">
                  <a:extLst>
                    <a:ext uri="{A12FA001-AC4F-418D-AE19-62706E023703}">
                      <ahyp:hlinkClr val="tx"/>
                    </a:ext>
                  </a:extLst>
                </a:hlinkClick>
              </a:rPr>
              <a:t>World Bank</a:t>
            </a:r>
            <a:r>
              <a:rPr lang="en">
                <a:solidFill>
                  <a:schemeClr val="dk1"/>
                </a:solidFill>
                <a:highlight>
                  <a:srgbClr val="FAFAFA"/>
                </a:highlight>
              </a:rPr>
              <a:t>. Extreme poverty is very difficult to measure. But even if the exact level of extreme poverty is uncertain, the trend direction is not uncertain. We can trust that extreme poverty has fallen to at least half, if not one-third.</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g103773b5bb0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0" name="Google Shape;100;g103773b5bb0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203200" rtl="0" algn="l">
              <a:lnSpc>
                <a:spcPct val="115000"/>
              </a:lnSpc>
              <a:spcBef>
                <a:spcPts val="800"/>
              </a:spcBef>
              <a:spcAft>
                <a:spcPts val="0"/>
              </a:spcAft>
              <a:buClr>
                <a:schemeClr val="dk1"/>
              </a:buClr>
              <a:buSzPts val="1100"/>
              <a:buFont typeface="Arial"/>
              <a:buNone/>
            </a:pPr>
            <a:r>
              <a:rPr lang="en">
                <a:solidFill>
                  <a:schemeClr val="dk1"/>
                </a:solidFill>
                <a:highlight>
                  <a:srgbClr val="FAFAFA"/>
                </a:highlight>
              </a:rPr>
              <a:t>pause the video while you discuss your answer! </a:t>
            </a:r>
            <a:endParaRPr>
              <a:solidFill>
                <a:schemeClr val="dk1"/>
              </a:solidFill>
              <a:highlight>
                <a:srgbClr val="FAFAFA"/>
              </a:highlight>
            </a:endParaRPr>
          </a:p>
          <a:p>
            <a:pPr indent="0" lvl="0" marL="0" rtl="0" algn="l">
              <a:spcBef>
                <a:spcPts val="800"/>
              </a:spcBef>
              <a:spcAft>
                <a:spcPts val="0"/>
              </a:spcAft>
              <a:buClr>
                <a:schemeClr val="dk1"/>
              </a:buClr>
              <a:buSzPts val="1100"/>
              <a:buFont typeface="Arial"/>
              <a:buNone/>
            </a:pPr>
            <a:r>
              <a:t/>
            </a:r>
            <a:endParaRPr>
              <a:solidFill>
                <a:schemeClr val="dk1"/>
              </a:solidFill>
            </a:endParaRPr>
          </a:p>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g10648c02ddf_0_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7" name="Google Shape;107;g10648c02ddf_0_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chemeClr val="dk1"/>
                </a:solidFill>
              </a:rPr>
              <a:t>C) 70</a:t>
            </a:r>
            <a:endParaRPr>
              <a:solidFill>
                <a:schemeClr val="dk1"/>
              </a:solidFill>
            </a:endParaRPr>
          </a:p>
          <a:p>
            <a:pPr indent="0" lvl="0" marL="0" rtl="0" algn="l">
              <a:spcBef>
                <a:spcPts val="0"/>
              </a:spcBef>
              <a:spcAft>
                <a:spcPts val="0"/>
              </a:spcAft>
              <a:buNone/>
            </a:pPr>
            <a:r>
              <a:rPr lang="en">
                <a:solidFill>
                  <a:schemeClr val="dk1"/>
                </a:solidFill>
                <a:highlight>
                  <a:srgbClr val="FAFAFA"/>
                </a:highlight>
              </a:rPr>
              <a:t>The average global life expectancy for those born in 2016 was </a:t>
            </a:r>
            <a:r>
              <a:rPr b="1" lang="en">
                <a:solidFill>
                  <a:schemeClr val="dk1"/>
                </a:solidFill>
                <a:highlight>
                  <a:srgbClr val="FAFAFA"/>
                </a:highlight>
              </a:rPr>
              <a:t>72.48 years</a:t>
            </a:r>
            <a:r>
              <a:rPr lang="en">
                <a:solidFill>
                  <a:schemeClr val="dk1"/>
                </a:solidFill>
                <a:highlight>
                  <a:srgbClr val="FAFAFA"/>
                </a:highlight>
              </a:rPr>
              <a:t>, according to the </a:t>
            </a:r>
            <a:r>
              <a:rPr lang="en">
                <a:solidFill>
                  <a:schemeClr val="dk1"/>
                </a:solidFill>
                <a:highlight>
                  <a:srgbClr val="FAFAFA"/>
                </a:highlight>
                <a:uFill>
                  <a:noFill/>
                </a:uFill>
                <a:hlinkClick r:id="rId2">
                  <a:extLst>
                    <a:ext uri="{A12FA001-AC4F-418D-AE19-62706E023703}">
                      <ahyp:hlinkClr val="tx"/>
                    </a:ext>
                  </a:extLst>
                </a:hlinkClick>
              </a:rPr>
              <a:t>Institute for Health Metrics and Evaluation</a:t>
            </a:r>
            <a:r>
              <a:rPr lang="en">
                <a:solidFill>
                  <a:schemeClr val="dk1"/>
                </a:solidFill>
                <a:highlight>
                  <a:srgbClr val="FAFAFA"/>
                </a:highlight>
              </a:rPr>
              <a:t>. The United Nations population estimate is slightly lower, at 71.9 years. Factfulness rounded life expectancy to 70 to avoid overstating progress.</a:t>
            </a:r>
            <a:endParaRPr>
              <a:solidFill>
                <a:schemeClr val="dk1"/>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g103773b5bb0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4" name="Google Shape;114;g103773b5bb0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203200" rtl="0" algn="l">
              <a:lnSpc>
                <a:spcPct val="115000"/>
              </a:lnSpc>
              <a:spcBef>
                <a:spcPts val="800"/>
              </a:spcBef>
              <a:spcAft>
                <a:spcPts val="0"/>
              </a:spcAft>
              <a:buClr>
                <a:schemeClr val="dk1"/>
              </a:buClr>
              <a:buSzPts val="1100"/>
              <a:buFont typeface="Arial"/>
              <a:buNone/>
            </a:pPr>
            <a:r>
              <a:rPr lang="en">
                <a:solidFill>
                  <a:schemeClr val="dk1"/>
                </a:solidFill>
                <a:highlight>
                  <a:srgbClr val="FAFAFA"/>
                </a:highlight>
              </a:rPr>
              <a:t>pause the video while you discuss your answer! </a:t>
            </a:r>
            <a:endParaRPr>
              <a:solidFill>
                <a:schemeClr val="dk1"/>
              </a:solidFill>
              <a:highlight>
                <a:srgbClr val="FAFAFA"/>
              </a:highlight>
            </a:endParaRPr>
          </a:p>
          <a:p>
            <a:pPr indent="0" lvl="0" marL="0" rtl="0" algn="l">
              <a:spcBef>
                <a:spcPts val="800"/>
              </a:spcBef>
              <a:spcAft>
                <a:spcPts val="0"/>
              </a:spcAft>
              <a:buClr>
                <a:schemeClr val="dk1"/>
              </a:buClr>
              <a:buSzPts val="1100"/>
              <a:buFont typeface="Arial"/>
              <a:buNone/>
            </a:pPr>
            <a:r>
              <a:t/>
            </a:r>
            <a:endParaRPr>
              <a:solidFill>
                <a:schemeClr val="dk1"/>
              </a:solidFill>
            </a:endParaRPr>
          </a:p>
          <a:p>
            <a:pPr indent="0" lvl="0" marL="0" rtl="0" algn="l">
              <a:spcBef>
                <a:spcPts val="0"/>
              </a:spcBef>
              <a:spcAft>
                <a:spcPts val="0"/>
              </a:spcAft>
              <a:buNone/>
            </a:pPr>
            <a:r>
              <a:t/>
            </a:r>
            <a:endParaRPr>
              <a:solidFill>
                <a:schemeClr val="dk1"/>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g10648c02ddf_0_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1" name="Google Shape;121;g10648c02ddf_0_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solidFill>
                  <a:schemeClr val="dk1"/>
                </a:solidFill>
              </a:rPr>
              <a:t>C) 2 billion</a:t>
            </a:r>
            <a:endParaRPr>
              <a:solidFill>
                <a:schemeClr val="dk1"/>
              </a:solidFill>
            </a:endParaRPr>
          </a:p>
          <a:p>
            <a:pPr indent="0" lvl="0" marL="0" rtl="0" algn="l">
              <a:spcBef>
                <a:spcPts val="0"/>
              </a:spcBef>
              <a:spcAft>
                <a:spcPts val="0"/>
              </a:spcAft>
              <a:buClr>
                <a:schemeClr val="dk1"/>
              </a:buClr>
              <a:buSzPts val="1100"/>
              <a:buFont typeface="Arial"/>
              <a:buNone/>
            </a:pPr>
            <a:r>
              <a:rPr lang="en">
                <a:solidFill>
                  <a:schemeClr val="dk1"/>
                </a:solidFill>
                <a:highlight>
                  <a:srgbClr val="FAFAFA"/>
                </a:highlight>
              </a:rPr>
              <a:t>The UN Population Division predicts that the number of children in the year 2100 </a:t>
            </a:r>
            <a:r>
              <a:rPr b="1" lang="en">
                <a:solidFill>
                  <a:schemeClr val="dk1"/>
                </a:solidFill>
                <a:highlight>
                  <a:srgbClr val="FAFAFA"/>
                </a:highlight>
              </a:rPr>
              <a:t>will not be highe</a:t>
            </a:r>
            <a:r>
              <a:rPr lang="en">
                <a:solidFill>
                  <a:schemeClr val="dk1"/>
                </a:solidFill>
                <a:highlight>
                  <a:srgbClr val="FAFAFA"/>
                </a:highlight>
              </a:rPr>
              <a:t>r than it is today.</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g103773b5bb0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8" name="Google Shape;128;g103773b5bb0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203200" rtl="0" algn="l">
              <a:lnSpc>
                <a:spcPct val="115000"/>
              </a:lnSpc>
              <a:spcBef>
                <a:spcPts val="800"/>
              </a:spcBef>
              <a:spcAft>
                <a:spcPts val="0"/>
              </a:spcAft>
              <a:buClr>
                <a:schemeClr val="dk1"/>
              </a:buClr>
              <a:buSzPts val="1100"/>
              <a:buFont typeface="Arial"/>
              <a:buNone/>
            </a:pPr>
            <a:r>
              <a:rPr lang="en">
                <a:solidFill>
                  <a:schemeClr val="dk1"/>
                </a:solidFill>
                <a:highlight>
                  <a:srgbClr val="FAFAFA"/>
                </a:highlight>
              </a:rPr>
              <a:t>pause the video while you discuss your answer! </a:t>
            </a:r>
            <a:endParaRPr>
              <a:solidFill>
                <a:schemeClr val="dk1"/>
              </a:solidFill>
              <a:highlight>
                <a:srgbClr val="FAFAFA"/>
              </a:highlight>
            </a:endParaRPr>
          </a:p>
          <a:p>
            <a:pPr indent="0" lvl="0" marL="0" rtl="0" algn="l">
              <a:spcBef>
                <a:spcPts val="800"/>
              </a:spcBef>
              <a:spcAft>
                <a:spcPts val="0"/>
              </a:spcAft>
              <a:buClr>
                <a:schemeClr val="dk1"/>
              </a:buClr>
              <a:buSzPts val="1100"/>
              <a:buFont typeface="Arial"/>
              <a:buNone/>
            </a:pPr>
            <a:r>
              <a:t/>
            </a:r>
            <a:endParaRPr>
              <a:solidFill>
                <a:schemeClr val="dk1"/>
              </a:solidFill>
            </a:endParaRPr>
          </a:p>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g10648c02ddf_0_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5" name="Google Shape;135;g10648c02ddf_0_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solidFill>
                  <a:schemeClr val="dk1"/>
                </a:solidFill>
              </a:rPr>
              <a:t>B) more adults</a:t>
            </a:r>
            <a:endParaRPr>
              <a:solidFill>
                <a:schemeClr val="dk1"/>
              </a:solidFill>
            </a:endParaRPr>
          </a:p>
          <a:p>
            <a:pPr indent="0" lvl="0" marL="203200" marR="203200" rtl="0" algn="l">
              <a:lnSpc>
                <a:spcPct val="115000"/>
              </a:lnSpc>
              <a:spcBef>
                <a:spcPts val="800"/>
              </a:spcBef>
              <a:spcAft>
                <a:spcPts val="800"/>
              </a:spcAft>
              <a:buNone/>
            </a:pPr>
            <a:r>
              <a:rPr lang="en">
                <a:solidFill>
                  <a:schemeClr val="dk1"/>
                </a:solidFill>
                <a:highlight>
                  <a:srgbClr val="FAFAFA"/>
                </a:highlight>
              </a:rPr>
              <a:t>In their forecasts, the UN experts calculate that just </a:t>
            </a:r>
            <a:r>
              <a:rPr b="1" lang="en">
                <a:solidFill>
                  <a:schemeClr val="dk1"/>
                </a:solidFill>
                <a:highlight>
                  <a:srgbClr val="FAFAFA"/>
                </a:highlight>
              </a:rPr>
              <a:t>1 percent</a:t>
            </a:r>
            <a:r>
              <a:rPr lang="en">
                <a:solidFill>
                  <a:schemeClr val="dk1"/>
                </a:solidFill>
                <a:highlight>
                  <a:srgbClr val="FAFAFA"/>
                </a:highlight>
              </a:rPr>
              <a:t> of the population increase will come from 0.37 billion </a:t>
            </a:r>
            <a:r>
              <a:rPr b="1" lang="en">
                <a:solidFill>
                  <a:schemeClr val="dk1"/>
                </a:solidFill>
                <a:highlight>
                  <a:srgbClr val="FAFAFA"/>
                </a:highlight>
              </a:rPr>
              <a:t>more children</a:t>
            </a:r>
            <a:r>
              <a:rPr lang="en">
                <a:solidFill>
                  <a:schemeClr val="dk1"/>
                </a:solidFill>
                <a:highlight>
                  <a:srgbClr val="FAFAFA"/>
                </a:highlight>
              </a:rPr>
              <a:t>(age 0 to 14). </a:t>
            </a:r>
            <a:r>
              <a:rPr b="1" lang="en">
                <a:solidFill>
                  <a:schemeClr val="dk1"/>
                </a:solidFill>
                <a:highlight>
                  <a:srgbClr val="FAFAFA"/>
                </a:highlight>
              </a:rPr>
              <a:t>69 percent</a:t>
            </a:r>
            <a:r>
              <a:rPr lang="en">
                <a:solidFill>
                  <a:schemeClr val="dk1"/>
                </a:solidFill>
                <a:highlight>
                  <a:srgbClr val="FAFAFA"/>
                </a:highlight>
              </a:rPr>
              <a:t> from 2.5 billion </a:t>
            </a:r>
            <a:r>
              <a:rPr b="1" lang="en">
                <a:solidFill>
                  <a:schemeClr val="dk1"/>
                </a:solidFill>
                <a:highlight>
                  <a:srgbClr val="FAFAFA"/>
                </a:highlight>
              </a:rPr>
              <a:t>more adults</a:t>
            </a:r>
            <a:r>
              <a:rPr lang="en">
                <a:solidFill>
                  <a:schemeClr val="dk1"/>
                </a:solidFill>
                <a:highlight>
                  <a:srgbClr val="FAFAFA"/>
                </a:highlight>
              </a:rPr>
              <a:t> (age 15 to 74). And</a:t>
            </a:r>
            <a:r>
              <a:rPr b="1" lang="en">
                <a:solidFill>
                  <a:schemeClr val="dk1"/>
                </a:solidFill>
                <a:highlight>
                  <a:srgbClr val="FAFAFA"/>
                </a:highlight>
              </a:rPr>
              <a:t> 30 percent</a:t>
            </a:r>
            <a:r>
              <a:rPr lang="en">
                <a:solidFill>
                  <a:schemeClr val="dk1"/>
                </a:solidFill>
                <a:highlight>
                  <a:srgbClr val="FAFAFA"/>
                </a:highlight>
              </a:rPr>
              <a:t> from 1.1 billion more very </a:t>
            </a:r>
            <a:r>
              <a:rPr b="1" lang="en">
                <a:solidFill>
                  <a:schemeClr val="dk1"/>
                </a:solidFill>
                <a:highlight>
                  <a:srgbClr val="FAFAFA"/>
                </a:highlight>
              </a:rPr>
              <a:t>old people</a:t>
            </a:r>
            <a:r>
              <a:rPr lang="en">
                <a:solidFill>
                  <a:schemeClr val="dk1"/>
                </a:solidFill>
                <a:highlight>
                  <a:srgbClr val="FAFAFA"/>
                </a:highlight>
              </a:rPr>
              <a:t> (age 75 and older).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g103773b5bb0_0_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2" name="Google Shape;142;g103773b5bb0_0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203200" rtl="0" algn="l">
              <a:lnSpc>
                <a:spcPct val="115000"/>
              </a:lnSpc>
              <a:spcBef>
                <a:spcPts val="800"/>
              </a:spcBef>
              <a:spcAft>
                <a:spcPts val="0"/>
              </a:spcAft>
              <a:buClr>
                <a:schemeClr val="dk1"/>
              </a:buClr>
              <a:buSzPts val="1100"/>
              <a:buFont typeface="Arial"/>
              <a:buNone/>
            </a:pPr>
            <a:r>
              <a:rPr lang="en">
                <a:solidFill>
                  <a:schemeClr val="dk1"/>
                </a:solidFill>
                <a:highlight>
                  <a:srgbClr val="FAFAFA"/>
                </a:highlight>
              </a:rPr>
              <a:t>pause the video while you discuss your answer! </a:t>
            </a:r>
            <a:endParaRPr>
              <a:solidFill>
                <a:schemeClr val="dk1"/>
              </a:solidFill>
              <a:highlight>
                <a:srgbClr val="FAFAFA"/>
              </a:highlight>
            </a:endParaRPr>
          </a:p>
          <a:p>
            <a:pPr indent="0" lvl="0" marL="0" rtl="0" algn="l">
              <a:spcBef>
                <a:spcPts val="800"/>
              </a:spcBef>
              <a:spcAft>
                <a:spcPts val="0"/>
              </a:spcAft>
              <a:buClr>
                <a:schemeClr val="dk1"/>
              </a:buClr>
              <a:buSzPts val="1100"/>
              <a:buFont typeface="Arial"/>
              <a:buNone/>
            </a:pPr>
            <a:r>
              <a:t/>
            </a:r>
            <a:endParaRPr>
              <a:solidFill>
                <a:schemeClr val="dk1"/>
              </a:solidFill>
            </a:endParaRPr>
          </a:p>
          <a:p>
            <a:pPr indent="0" lvl="0" marL="0" marR="203200" rtl="0" algn="l">
              <a:lnSpc>
                <a:spcPct val="115000"/>
              </a:lnSpc>
              <a:spcBef>
                <a:spcPts val="800"/>
              </a:spcBef>
              <a:spcAft>
                <a:spcPts val="800"/>
              </a:spcAft>
              <a:buClr>
                <a:schemeClr val="dk1"/>
              </a:buClr>
              <a:buSzPts val="1100"/>
              <a:buFont typeface="Arial"/>
              <a:buNone/>
            </a:pPr>
            <a:r>
              <a:t/>
            </a:r>
            <a:endParaRPr>
              <a:solidFill>
                <a:schemeClr val="dk1"/>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g10648c02ddf_0_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9" name="Google Shape;149;g10648c02ddf_0_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solidFill>
                  <a:schemeClr val="dk1"/>
                </a:solidFill>
              </a:rPr>
              <a:t>C) decreased to less than half</a:t>
            </a:r>
            <a:endParaRPr>
              <a:solidFill>
                <a:schemeClr val="dk1"/>
              </a:solidFill>
            </a:endParaRPr>
          </a:p>
          <a:p>
            <a:pPr indent="0" lvl="0" marL="203200" marR="203200" rtl="0" algn="l">
              <a:lnSpc>
                <a:spcPct val="115000"/>
              </a:lnSpc>
              <a:spcBef>
                <a:spcPts val="800"/>
              </a:spcBef>
              <a:spcAft>
                <a:spcPts val="0"/>
              </a:spcAft>
              <a:buClr>
                <a:schemeClr val="dk1"/>
              </a:buClr>
              <a:buSzPts val="1100"/>
              <a:buFont typeface="Arial"/>
              <a:buNone/>
            </a:pPr>
            <a:r>
              <a:rPr lang="en">
                <a:solidFill>
                  <a:schemeClr val="dk1"/>
                </a:solidFill>
                <a:highlight>
                  <a:srgbClr val="FAFAFA"/>
                </a:highlight>
              </a:rPr>
              <a:t>Annual deaths from natural disasters have decreased by 75 percent over the past 100 years, according to the  </a:t>
            </a:r>
            <a:r>
              <a:rPr lang="en">
                <a:solidFill>
                  <a:schemeClr val="dk1"/>
                </a:solidFill>
                <a:highlight>
                  <a:srgbClr val="FAFAFA"/>
                </a:highlight>
                <a:uFill>
                  <a:noFill/>
                </a:uFill>
                <a:hlinkClick r:id="rId2">
                  <a:extLst>
                    <a:ext uri="{A12FA001-AC4F-418D-AE19-62706E023703}">
                      <ahyp:hlinkClr val="tx"/>
                    </a:ext>
                  </a:extLst>
                </a:hlinkClick>
              </a:rPr>
              <a:t>International Disaster Database</a:t>
            </a:r>
            <a:r>
              <a:rPr lang="en">
                <a:solidFill>
                  <a:schemeClr val="dk1"/>
                </a:solidFill>
                <a:highlight>
                  <a:srgbClr val="FAFAFA"/>
                </a:highlight>
              </a:rPr>
              <a:t>. This is including the facts that the number of people has increased by four and disasters weren’t as well documented in the past so probably resulted in even more casualties.</a:t>
            </a:r>
            <a:endParaRPr/>
          </a:p>
          <a:p>
            <a:pPr indent="0" lvl="0" marL="0" rtl="0" algn="l">
              <a:spcBef>
                <a:spcPts val="80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g103773b5bb0_0_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 name="Google Shape;156;g103773b5bb0_0_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203200" rtl="0" algn="l">
              <a:lnSpc>
                <a:spcPct val="115000"/>
              </a:lnSpc>
              <a:spcBef>
                <a:spcPts val="800"/>
              </a:spcBef>
              <a:spcAft>
                <a:spcPts val="0"/>
              </a:spcAft>
              <a:buClr>
                <a:schemeClr val="dk1"/>
              </a:buClr>
              <a:buSzPts val="1100"/>
              <a:buFont typeface="Arial"/>
              <a:buNone/>
            </a:pPr>
            <a:r>
              <a:rPr lang="en">
                <a:solidFill>
                  <a:schemeClr val="dk1"/>
                </a:solidFill>
                <a:highlight>
                  <a:srgbClr val="FAFAFA"/>
                </a:highlight>
              </a:rPr>
              <a:t>pause the video while you discuss your answer! </a:t>
            </a:r>
            <a:endParaRPr>
              <a:solidFill>
                <a:schemeClr val="dk1"/>
              </a:solidFill>
              <a:highlight>
                <a:srgbClr val="FAFAFA"/>
              </a:highlight>
            </a:endParaRPr>
          </a:p>
          <a:p>
            <a:pPr indent="0" lvl="0" marL="0" rtl="0" algn="l">
              <a:spcBef>
                <a:spcPts val="800"/>
              </a:spcBef>
              <a:spcAft>
                <a:spcPts val="0"/>
              </a:spcAft>
              <a:buClr>
                <a:schemeClr val="dk1"/>
              </a:buClr>
              <a:buSzPts val="1100"/>
              <a:buFont typeface="Arial"/>
              <a:buNone/>
            </a:pPr>
            <a:r>
              <a:t/>
            </a:r>
            <a:endParaRPr>
              <a:solidFill>
                <a:schemeClr val="dk1"/>
              </a:solidFill>
            </a:endParaRPr>
          </a:p>
          <a:p>
            <a:pPr indent="0" lvl="0" marL="0" rtl="0" algn="l">
              <a:spcBef>
                <a:spcPts val="0"/>
              </a:spcBef>
              <a:spcAft>
                <a:spcPts val="0"/>
              </a:spcAft>
              <a:buNone/>
            </a:pPr>
            <a:r>
              <a:t/>
            </a:r>
            <a:endParaRPr sz="1400">
              <a:solidFill>
                <a:schemeClr val="dk1"/>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g10648c02ddf_0_6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3" name="Google Shape;163;g10648c02ddf_0_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317500" lvl="0" marL="457200" rtl="0" algn="l">
              <a:spcBef>
                <a:spcPts val="0"/>
              </a:spcBef>
              <a:spcAft>
                <a:spcPts val="0"/>
              </a:spcAft>
              <a:buClr>
                <a:schemeClr val="dk1"/>
              </a:buClr>
              <a:buSzPts val="1400"/>
              <a:buAutoNum type="alphaUcParenR"/>
            </a:pPr>
            <a:r>
              <a:rPr lang="en" sz="1400">
                <a:solidFill>
                  <a:schemeClr val="dk1"/>
                </a:solidFill>
              </a:rPr>
              <a:t>1 billion in the Americas, 1 billion in Europe, 1 billion in Africa, 4 billion in Australia and Asia</a:t>
            </a:r>
            <a:endParaRPr sz="1400"/>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g103773b5bb0_0_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0" name="Google Shape;170;g103773b5bb0_0_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203200" rtl="0" algn="l">
              <a:lnSpc>
                <a:spcPct val="115000"/>
              </a:lnSpc>
              <a:spcBef>
                <a:spcPts val="800"/>
              </a:spcBef>
              <a:spcAft>
                <a:spcPts val="0"/>
              </a:spcAft>
              <a:buClr>
                <a:schemeClr val="dk1"/>
              </a:buClr>
              <a:buSzPts val="1100"/>
              <a:buFont typeface="Arial"/>
              <a:buNone/>
            </a:pPr>
            <a:r>
              <a:rPr lang="en">
                <a:solidFill>
                  <a:schemeClr val="dk1"/>
                </a:solidFill>
                <a:highlight>
                  <a:srgbClr val="FAFAFA"/>
                </a:highlight>
              </a:rPr>
              <a:t>pause the video while you discuss your answer! </a:t>
            </a:r>
            <a:endParaRPr>
              <a:solidFill>
                <a:schemeClr val="dk1"/>
              </a:solidFill>
              <a:highlight>
                <a:srgbClr val="FAFAFA"/>
              </a:highlight>
            </a:endParaRPr>
          </a:p>
          <a:p>
            <a:pPr indent="0" lvl="0" marL="0" rtl="0" algn="l">
              <a:spcBef>
                <a:spcPts val="800"/>
              </a:spcBef>
              <a:spcAft>
                <a:spcPts val="0"/>
              </a:spcAft>
              <a:buClr>
                <a:schemeClr val="dk1"/>
              </a:buClr>
              <a:buSzPts val="1100"/>
              <a:buFont typeface="Arial"/>
              <a:buNone/>
            </a:pPr>
            <a:r>
              <a:t/>
            </a:r>
            <a:endParaRPr>
              <a:solidFill>
                <a:schemeClr val="dk1"/>
              </a:solidFill>
            </a:endParaRPr>
          </a:p>
          <a:p>
            <a:pPr indent="0" lvl="0" marL="0" rtl="0" algn="l">
              <a:lnSpc>
                <a:spcPct val="115000"/>
              </a:lnSpc>
              <a:spcBef>
                <a:spcPts val="0"/>
              </a:spcBef>
              <a:spcAft>
                <a:spcPts val="400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g10648c02ddf_0_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7" name="Google Shape;177;g10648c02ddf_0_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chemeClr val="dk1"/>
                </a:solidFill>
              </a:rPr>
              <a:t>C) 80%</a:t>
            </a:r>
            <a:endParaRPr>
              <a:solidFill>
                <a:schemeClr val="dk1"/>
              </a:solidFill>
            </a:endParaRPr>
          </a:p>
          <a:p>
            <a:pPr indent="0" lvl="0" marL="203200" marR="203200" rtl="0" algn="l">
              <a:lnSpc>
                <a:spcPct val="115000"/>
              </a:lnSpc>
              <a:spcBef>
                <a:spcPts val="800"/>
              </a:spcBef>
              <a:spcAft>
                <a:spcPts val="800"/>
              </a:spcAft>
              <a:buClr>
                <a:schemeClr val="dk1"/>
              </a:buClr>
              <a:buSzPts val="1100"/>
              <a:buFont typeface="Arial"/>
              <a:buNone/>
            </a:pPr>
            <a:r>
              <a:rPr lang="en">
                <a:solidFill>
                  <a:schemeClr val="dk1"/>
                </a:solidFill>
                <a:highlight>
                  <a:srgbClr val="FAFAFA"/>
                </a:highlight>
              </a:rPr>
              <a:t>88 percent of 1-year-old children in the world today are vaccinated against some disease according to the </a:t>
            </a:r>
            <a:r>
              <a:rPr lang="en">
                <a:solidFill>
                  <a:schemeClr val="dk1"/>
                </a:solidFill>
                <a:highlight>
                  <a:srgbClr val="FAFAFA"/>
                </a:highlight>
                <a:uFill>
                  <a:noFill/>
                </a:uFill>
                <a:hlinkClick r:id="rId2">
                  <a:extLst>
                    <a:ext uri="{A12FA001-AC4F-418D-AE19-62706E023703}">
                      <ahyp:hlinkClr val="tx"/>
                    </a:ext>
                  </a:extLst>
                </a:hlinkClick>
              </a:rPr>
              <a:t>World Health Organization</a:t>
            </a:r>
            <a:r>
              <a:rPr lang="en">
                <a:solidFill>
                  <a:schemeClr val="dk1"/>
                </a:solidFill>
                <a:highlight>
                  <a:srgbClr val="FAFAFA"/>
                </a:highlight>
              </a:rPr>
              <a:t>.The vaccines that reached most 1-year-olds worldwide in 2016 are BCG, Diphtheria, Measles and Polio</a:t>
            </a:r>
            <a:endParaRPr>
              <a:solidFill>
                <a:schemeClr val="dk1"/>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g103773b5bb0_0_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4" name="Google Shape;184;g103773b5bb0_0_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203200" rtl="0" algn="l">
              <a:lnSpc>
                <a:spcPct val="115000"/>
              </a:lnSpc>
              <a:spcBef>
                <a:spcPts val="800"/>
              </a:spcBef>
              <a:spcAft>
                <a:spcPts val="0"/>
              </a:spcAft>
              <a:buClr>
                <a:schemeClr val="dk1"/>
              </a:buClr>
              <a:buSzPts val="1100"/>
              <a:buFont typeface="Arial"/>
              <a:buNone/>
            </a:pPr>
            <a:r>
              <a:rPr lang="en">
                <a:solidFill>
                  <a:schemeClr val="dk1"/>
                </a:solidFill>
                <a:highlight>
                  <a:srgbClr val="FAFAFA"/>
                </a:highlight>
              </a:rPr>
              <a:t>pause the video while you discuss your answer! </a:t>
            </a:r>
            <a:endParaRPr>
              <a:solidFill>
                <a:schemeClr val="dk1"/>
              </a:solidFill>
              <a:highlight>
                <a:srgbClr val="FAFAFA"/>
              </a:highlight>
            </a:endParaRPr>
          </a:p>
          <a:p>
            <a:pPr indent="0" lvl="0" marL="0" rtl="0" algn="l">
              <a:spcBef>
                <a:spcPts val="800"/>
              </a:spcBef>
              <a:spcAft>
                <a:spcPts val="0"/>
              </a:spcAft>
              <a:buClr>
                <a:schemeClr val="dk1"/>
              </a:buClr>
              <a:buSzPts val="1100"/>
              <a:buFont typeface="Arial"/>
              <a:buNone/>
            </a:pPr>
            <a:r>
              <a:t/>
            </a:r>
            <a:endParaRPr>
              <a:solidFill>
                <a:schemeClr val="dk1"/>
              </a:solidFill>
            </a:endParaRPr>
          </a:p>
          <a:p>
            <a:pPr indent="0" lvl="0" marL="203200" marR="203200" rtl="0" algn="l">
              <a:lnSpc>
                <a:spcPct val="115000"/>
              </a:lnSpc>
              <a:spcBef>
                <a:spcPts val="800"/>
              </a:spcBef>
              <a:spcAft>
                <a:spcPts val="800"/>
              </a:spcAft>
              <a:buNone/>
            </a:pPr>
            <a:r>
              <a:t/>
            </a:r>
            <a:endParaRPr>
              <a:solidFill>
                <a:schemeClr val="dk1"/>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g10648c02ddf_0_7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3" name="Google Shape;193;g10648c02ddf_0_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298450" lvl="0" marL="457200" rtl="0" algn="l">
              <a:spcBef>
                <a:spcPts val="0"/>
              </a:spcBef>
              <a:spcAft>
                <a:spcPts val="0"/>
              </a:spcAft>
              <a:buClr>
                <a:schemeClr val="dk1"/>
              </a:buClr>
              <a:buSzPts val="1100"/>
              <a:buAutoNum type="alphaUcParenR"/>
            </a:pPr>
            <a:r>
              <a:rPr lang="en">
                <a:solidFill>
                  <a:schemeClr val="dk1"/>
                </a:solidFill>
              </a:rPr>
              <a:t>9 years</a:t>
            </a:r>
            <a:endParaRPr>
              <a:solidFill>
                <a:schemeClr val="dk1"/>
              </a:solidFill>
            </a:endParaRPr>
          </a:p>
          <a:p>
            <a:pPr indent="0" lvl="0" marL="203200" marR="203200" rtl="0" algn="l">
              <a:lnSpc>
                <a:spcPct val="115000"/>
              </a:lnSpc>
              <a:spcBef>
                <a:spcPts val="800"/>
              </a:spcBef>
              <a:spcAft>
                <a:spcPts val="800"/>
              </a:spcAft>
              <a:buClr>
                <a:schemeClr val="dk1"/>
              </a:buClr>
              <a:buSzPts val="1100"/>
              <a:buFont typeface="Arial"/>
              <a:buNone/>
            </a:pPr>
            <a:r>
              <a:rPr lang="en">
                <a:solidFill>
                  <a:schemeClr val="dk1"/>
                </a:solidFill>
                <a:highlight>
                  <a:srgbClr val="FAFAFA"/>
                </a:highlight>
              </a:rPr>
              <a:t>The correct answer is A. Worldwide, women aged 25 to 34 have an average of 9.09 years of schooling, and men have 10.21. This is based on  </a:t>
            </a:r>
            <a:r>
              <a:rPr lang="en">
                <a:solidFill>
                  <a:schemeClr val="dk1"/>
                </a:solidFill>
                <a:highlight>
                  <a:srgbClr val="FAFAFA"/>
                </a:highlight>
                <a:uFill>
                  <a:noFill/>
                </a:uFill>
                <a:hlinkClick r:id="rId2">
                  <a:extLst>
                    <a:ext uri="{A12FA001-AC4F-418D-AE19-62706E023703}">
                      <ahyp:hlinkClr val="tx"/>
                    </a:ext>
                  </a:extLst>
                </a:hlinkClick>
              </a:rPr>
              <a:t>Health Data</a:t>
            </a:r>
            <a:r>
              <a:rPr lang="en">
                <a:solidFill>
                  <a:schemeClr val="dk1"/>
                </a:solidFill>
                <a:highlight>
                  <a:srgbClr val="FAFAFA"/>
                </a:highlight>
              </a:rPr>
              <a:t> estimates from 188 countries. As always, there is uncertainty in these kinds of estimates, but there is no reason to assume that the difference between genders is nearly as large as what people think.</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g103773b5bb0_0_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2" name="Google Shape;202;g103773b5bb0_0_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marR="203200" rtl="0" algn="l">
              <a:lnSpc>
                <a:spcPct val="115000"/>
              </a:lnSpc>
              <a:spcBef>
                <a:spcPts val="800"/>
              </a:spcBef>
              <a:spcAft>
                <a:spcPts val="0"/>
              </a:spcAft>
              <a:buClr>
                <a:schemeClr val="dk1"/>
              </a:buClr>
              <a:buSzPts val="1100"/>
              <a:buFont typeface="Arial"/>
              <a:buNone/>
            </a:pPr>
            <a:r>
              <a:rPr lang="en">
                <a:solidFill>
                  <a:schemeClr val="dk1"/>
                </a:solidFill>
                <a:highlight>
                  <a:srgbClr val="FAFAFA"/>
                </a:highlight>
              </a:rPr>
              <a:t>pause the video while you discuss your answer! </a:t>
            </a:r>
            <a:endParaRPr>
              <a:solidFill>
                <a:schemeClr val="dk1"/>
              </a:solidFill>
              <a:highlight>
                <a:srgbClr val="FAFAFA"/>
              </a:highlight>
            </a:endParaRPr>
          </a:p>
          <a:p>
            <a:pPr indent="0" lvl="0" marL="0" rtl="0" algn="l">
              <a:spcBef>
                <a:spcPts val="800"/>
              </a:spcBef>
              <a:spcAft>
                <a:spcPts val="0"/>
              </a:spcAft>
              <a:buClr>
                <a:schemeClr val="dk1"/>
              </a:buClr>
              <a:buSzPts val="1100"/>
              <a:buFont typeface="Arial"/>
              <a:buNone/>
            </a:pPr>
            <a:r>
              <a:t/>
            </a:r>
            <a:endParaRPr>
              <a:solidFill>
                <a:schemeClr val="dk1"/>
              </a:solidFill>
            </a:endParaRPr>
          </a:p>
          <a:p>
            <a:pPr indent="0" lvl="0" marL="203200" marR="203200" rtl="0" algn="l">
              <a:lnSpc>
                <a:spcPct val="115000"/>
              </a:lnSpc>
              <a:spcBef>
                <a:spcPts val="800"/>
              </a:spcBef>
              <a:spcAft>
                <a:spcPts val="800"/>
              </a:spcAft>
              <a:buClr>
                <a:schemeClr val="dk1"/>
              </a:buClr>
              <a:buSzPts val="1100"/>
              <a:buFont typeface="Arial"/>
              <a:buNone/>
            </a:pPr>
            <a:r>
              <a:t/>
            </a:r>
            <a:endParaRPr>
              <a:solidFill>
                <a:schemeClr val="dk1"/>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g10648c02ddf_0_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9" name="Google Shape;209;g10648c02ddf_0_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solidFill>
                  <a:schemeClr val="dk1"/>
                </a:solidFill>
              </a:rPr>
              <a:t>C) none of them</a:t>
            </a:r>
            <a:endParaRPr>
              <a:solidFill>
                <a:schemeClr val="dk1"/>
              </a:solidFill>
            </a:endParaRPr>
          </a:p>
          <a:p>
            <a:pPr indent="0" lvl="0" marL="203200" marR="203200" rtl="0" algn="l">
              <a:lnSpc>
                <a:spcPct val="115000"/>
              </a:lnSpc>
              <a:spcBef>
                <a:spcPts val="800"/>
              </a:spcBef>
              <a:spcAft>
                <a:spcPts val="0"/>
              </a:spcAft>
              <a:buClr>
                <a:schemeClr val="dk1"/>
              </a:buClr>
              <a:buSzPts val="1100"/>
              <a:buFont typeface="Arial"/>
              <a:buNone/>
            </a:pPr>
            <a:r>
              <a:rPr lang="en">
                <a:solidFill>
                  <a:schemeClr val="dk1"/>
                </a:solidFill>
                <a:highlight>
                  <a:srgbClr val="FAFAFA"/>
                </a:highlight>
              </a:rPr>
              <a:t>Key word is more- None of the three species are classified as </a:t>
            </a:r>
            <a:r>
              <a:rPr b="1" lang="en">
                <a:solidFill>
                  <a:schemeClr val="dk1"/>
                </a:solidFill>
                <a:highlight>
                  <a:srgbClr val="FAFAFA"/>
                </a:highlight>
              </a:rPr>
              <a:t>more</a:t>
            </a:r>
            <a:r>
              <a:rPr lang="en">
                <a:solidFill>
                  <a:schemeClr val="dk1"/>
                </a:solidFill>
                <a:highlight>
                  <a:srgbClr val="FAFAFA"/>
                </a:highlight>
              </a:rPr>
              <a:t> critically endangered today than they were in 1996. The data is based on the IUCN Red List of Threatened Species; see IUCN Red List below, with tables on the numbers of threatened species between 1996 and 2017.</a:t>
            </a:r>
            <a:endParaRPr>
              <a:solidFill>
                <a:schemeClr val="dk1"/>
              </a:solidFill>
              <a:highlight>
                <a:srgbClr val="FAFAFA"/>
              </a:highlight>
            </a:endParaRPr>
          </a:p>
          <a:p>
            <a:pPr indent="0" lvl="0" marL="203200" marR="203200" rtl="0" algn="l">
              <a:lnSpc>
                <a:spcPct val="115000"/>
              </a:lnSpc>
              <a:spcBef>
                <a:spcPts val="800"/>
              </a:spcBef>
              <a:spcAft>
                <a:spcPts val="0"/>
              </a:spcAft>
              <a:buClr>
                <a:schemeClr val="dk1"/>
              </a:buClr>
              <a:buSzPts val="1100"/>
              <a:buFont typeface="Arial"/>
              <a:buNone/>
            </a:pPr>
            <a:r>
              <a:rPr lang="en">
                <a:solidFill>
                  <a:schemeClr val="dk1"/>
                </a:solidFill>
                <a:highlight>
                  <a:srgbClr val="FAFAFA"/>
                </a:highlight>
              </a:rPr>
              <a:t>The tiger was classified as Endangered in 1996, and it still is According to a statement from </a:t>
            </a:r>
            <a:r>
              <a:rPr lang="en">
                <a:solidFill>
                  <a:schemeClr val="dk1"/>
                </a:solidFill>
                <a:highlight>
                  <a:srgbClr val="FAFAFA"/>
                </a:highlight>
                <a:uFill>
                  <a:noFill/>
                </a:uFill>
                <a:hlinkClick r:id="rId2">
                  <a:extLst>
                    <a:ext uri="{A12FA001-AC4F-418D-AE19-62706E023703}">
                      <ahyp:hlinkClr val="tx"/>
                    </a:ext>
                  </a:extLst>
                </a:hlinkClick>
              </a:rPr>
              <a:t>WWF</a:t>
            </a:r>
            <a:r>
              <a:rPr lang="en">
                <a:solidFill>
                  <a:schemeClr val="dk1"/>
                </a:solidFill>
                <a:highlight>
                  <a:srgbClr val="FAFAFA"/>
                </a:highlight>
              </a:rPr>
              <a:t> in 2016, the number of wild tigers is increasing: “After a century of decline, tiger numbers are on the rise. At least 3,890 tigers remain in the wild, but much more work is needed to protect this species that’s still vulnerable to extinction.” the giant panda was classified as Endangered in 1996, but in 2015, its classification was changed to the less critical status of Vulnerable.The black rhino was classified as Critically Endangered  and still is. </a:t>
            </a:r>
            <a:endParaRPr>
              <a:solidFill>
                <a:schemeClr val="dk1"/>
              </a:solidFill>
            </a:endParaRPr>
          </a:p>
          <a:p>
            <a:pPr indent="0" lvl="0" marL="0" marR="203200" rtl="0" algn="l">
              <a:lnSpc>
                <a:spcPct val="115000"/>
              </a:lnSpc>
              <a:spcBef>
                <a:spcPts val="800"/>
              </a:spcBef>
              <a:spcAft>
                <a:spcPts val="80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g10648c02ddf_0_1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8" name="Google Shape;218;g10648c02ddf_0_1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It’s likely you scored low by picking the more negative answers- nearly everyone does, the average score is 40%, we all scored lower than expected when we did it too. Bear in mind what you have learnt from this going forward that not everything is as negative as it seems make sure you’re not making things worse by over-dramatising them.</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g10648c02ddf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3" name="Google Shape;223;g10648c02ddf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298450" lvl="0" marL="457200" rtl="0" algn="l">
              <a:spcBef>
                <a:spcPts val="0"/>
              </a:spcBef>
              <a:spcAft>
                <a:spcPts val="0"/>
              </a:spcAft>
              <a:buSzPts val="1100"/>
              <a:buChar char="-"/>
            </a:pPr>
            <a:r>
              <a:rPr lang="en"/>
              <a:t>It can be easy to have a negative outlook on global affairs and just life in general</a:t>
            </a:r>
            <a:endParaRPr/>
          </a:p>
          <a:p>
            <a:pPr indent="-298450" lvl="0" marL="457200" rtl="0" algn="l">
              <a:spcBef>
                <a:spcPts val="0"/>
              </a:spcBef>
              <a:spcAft>
                <a:spcPts val="0"/>
              </a:spcAft>
              <a:buSzPts val="1100"/>
              <a:buChar char="-"/>
            </a:pPr>
            <a:r>
              <a:rPr lang="en"/>
              <a:t>You tend to be presented with more negatives than positives</a:t>
            </a:r>
            <a:endParaRPr/>
          </a:p>
          <a:p>
            <a:pPr indent="-298450" lvl="0" marL="457200" rtl="0" algn="l">
              <a:spcBef>
                <a:spcPts val="0"/>
              </a:spcBef>
              <a:spcAft>
                <a:spcPts val="0"/>
              </a:spcAft>
              <a:buSzPts val="1100"/>
              <a:buChar char="-"/>
            </a:pPr>
            <a:r>
              <a:rPr lang="en"/>
              <a:t>In order to keep yourself healthy (and to get the facts right) it’s important to make sure you don’t see everything in a negative light</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g1053fd65b73_1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9" name="Google Shape;229;g1053fd65b73_1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xml"/><Relationship Id="rId3" Type="http://schemas.openxmlformats.org/officeDocument/2006/relationships/hyperlink" Target="http://www.youtube.com/watch?v=KTXABIQVMEE" TargetMode="External"/><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2.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1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1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9.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1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1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1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1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title"/>
          </p:nvPr>
        </p:nvSpPr>
        <p:spPr>
          <a:xfrm>
            <a:off x="311700" y="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55" name="Google Shape;55;p13"/>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56" name="Google Shape;56;p13" title="SGLI HEADSTRONG VIDEO 20 01 22 1">
            <a:hlinkClick r:id="rId3"/>
          </p:cNvPr>
          <p:cNvPicPr preferRelativeResize="0"/>
          <p:nvPr/>
        </p:nvPicPr>
        <p:blipFill>
          <a:blip r:embed="rId4">
            <a:alphaModFix/>
          </a:blip>
          <a:stretch>
            <a:fillRect/>
          </a:stretch>
        </p:blipFill>
        <p:spPr>
          <a:xfrm>
            <a:off x="1156950" y="480900"/>
            <a:ext cx="6216800" cy="46626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6"/>
                                        </p:tgtEl>
                                        <p:attrNameLst>
                                          <p:attrName>style.visibility</p:attrName>
                                        </p:attrNameLst>
                                      </p:cBhvr>
                                      <p:to>
                                        <p:strVal val="visible"/>
                                      </p:to>
                                    </p:set>
                                    <p:animEffect filter="fade" transition="in">
                                      <p:cBhvr>
                                        <p:cTn dur="1000"/>
                                        <p:tgtEl>
                                          <p:spTgt spid="5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 name="Shape 60"/>
        <p:cNvGrpSpPr/>
        <p:nvPr/>
      </p:nvGrpSpPr>
      <p:grpSpPr>
        <a:xfrm>
          <a:off x="0" y="0"/>
          <a:ext cx="0" cy="0"/>
          <a:chOff x="0" y="0"/>
          <a:chExt cx="0" cy="0"/>
        </a:xfrm>
      </p:grpSpPr>
      <p:sp>
        <p:nvSpPr>
          <p:cNvPr id="61" name="Google Shape;61;p14"/>
          <p:cNvSpPr txBox="1"/>
          <p:nvPr>
            <p:ph idx="1" type="subTitle"/>
          </p:nvPr>
        </p:nvSpPr>
        <p:spPr>
          <a:xfrm>
            <a:off x="4781375" y="1794000"/>
            <a:ext cx="4555500" cy="15555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
                <a:solidFill>
                  <a:schemeClr val="dk1"/>
                </a:solidFill>
              </a:rPr>
              <a:t>SGLI Tutor Time Talks</a:t>
            </a:r>
            <a:endParaRPr>
              <a:solidFill>
                <a:schemeClr val="dk1"/>
              </a:solidFill>
            </a:endParaRPr>
          </a:p>
          <a:p>
            <a:pPr indent="0" lvl="0" marL="0" rtl="0" algn="l">
              <a:spcBef>
                <a:spcPts val="0"/>
              </a:spcBef>
              <a:spcAft>
                <a:spcPts val="0"/>
              </a:spcAft>
              <a:buNone/>
            </a:pPr>
            <a:r>
              <a:t/>
            </a:r>
            <a:endParaRPr>
              <a:solidFill>
                <a:schemeClr val="dk1"/>
              </a:solidFill>
            </a:endParaRPr>
          </a:p>
          <a:p>
            <a:pPr indent="0" lvl="0" marL="0" rtl="0" algn="ctr">
              <a:spcBef>
                <a:spcPts val="0"/>
              </a:spcBef>
              <a:spcAft>
                <a:spcPts val="0"/>
              </a:spcAft>
              <a:buNone/>
            </a:pPr>
            <a:r>
              <a:rPr lang="en">
                <a:solidFill>
                  <a:schemeClr val="dk1"/>
                </a:solidFill>
              </a:rPr>
              <a:t>Factfulness</a:t>
            </a:r>
            <a:endParaRPr>
              <a:solidFill>
                <a:schemeClr val="dk1"/>
              </a:solidFill>
            </a:endParaRPr>
          </a:p>
        </p:txBody>
      </p:sp>
      <p:pic>
        <p:nvPicPr>
          <p:cNvPr id="62" name="Google Shape;62;p14"/>
          <p:cNvPicPr preferRelativeResize="0"/>
          <p:nvPr/>
        </p:nvPicPr>
        <p:blipFill rotWithShape="1">
          <a:blip r:embed="rId3">
            <a:alphaModFix/>
          </a:blip>
          <a:srcRect b="0" l="2720" r="5053" t="0"/>
          <a:stretch/>
        </p:blipFill>
        <p:spPr>
          <a:xfrm>
            <a:off x="0" y="0"/>
            <a:ext cx="4968676" cy="52202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 name="Shape 66"/>
        <p:cNvGrpSpPr/>
        <p:nvPr/>
      </p:nvGrpSpPr>
      <p:grpSpPr>
        <a:xfrm>
          <a:off x="0" y="0"/>
          <a:ext cx="0" cy="0"/>
          <a:chOff x="0" y="0"/>
          <a:chExt cx="0" cy="0"/>
        </a:xfrm>
      </p:grpSpPr>
      <p:pic>
        <p:nvPicPr>
          <p:cNvPr id="67" name="Google Shape;67;p15"/>
          <p:cNvPicPr preferRelativeResize="0"/>
          <p:nvPr/>
        </p:nvPicPr>
        <p:blipFill>
          <a:blip r:embed="rId3">
            <a:alphaModFix/>
          </a:blip>
          <a:stretch>
            <a:fillRect/>
          </a:stretch>
        </p:blipFill>
        <p:spPr>
          <a:xfrm>
            <a:off x="993193" y="1447325"/>
            <a:ext cx="2245307" cy="3458050"/>
          </a:xfrm>
          <a:prstGeom prst="rect">
            <a:avLst/>
          </a:prstGeom>
          <a:noFill/>
          <a:ln>
            <a:noFill/>
          </a:ln>
        </p:spPr>
      </p:pic>
      <p:pic>
        <p:nvPicPr>
          <p:cNvPr id="68" name="Google Shape;68;p15"/>
          <p:cNvPicPr preferRelativeResize="0"/>
          <p:nvPr/>
        </p:nvPicPr>
        <p:blipFill>
          <a:blip r:embed="rId4">
            <a:alphaModFix/>
          </a:blip>
          <a:stretch>
            <a:fillRect/>
          </a:stretch>
        </p:blipFill>
        <p:spPr>
          <a:xfrm>
            <a:off x="57475" y="143250"/>
            <a:ext cx="4794949" cy="1304075"/>
          </a:xfrm>
          <a:prstGeom prst="rect">
            <a:avLst/>
          </a:prstGeom>
          <a:noFill/>
          <a:ln>
            <a:noFill/>
          </a:ln>
        </p:spPr>
      </p:pic>
      <p:sp>
        <p:nvSpPr>
          <p:cNvPr id="69" name="Google Shape;69;p15"/>
          <p:cNvSpPr txBox="1"/>
          <p:nvPr/>
        </p:nvSpPr>
        <p:spPr>
          <a:xfrm>
            <a:off x="3393200" y="2171550"/>
            <a:ext cx="7345200" cy="800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2000"/>
              <a:t>Answer the Factfulness Quiz with your </a:t>
            </a:r>
            <a:endParaRPr sz="2000"/>
          </a:p>
          <a:p>
            <a:pPr indent="0" lvl="0" marL="0" rtl="0" algn="l">
              <a:spcBef>
                <a:spcPts val="0"/>
              </a:spcBef>
              <a:spcAft>
                <a:spcPts val="0"/>
              </a:spcAft>
              <a:buNone/>
            </a:pPr>
            <a:r>
              <a:rPr lang="en" sz="2000"/>
              <a:t>form to learn about your worldview</a:t>
            </a:r>
            <a:endParaRPr sz="20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pic>
        <p:nvPicPr>
          <p:cNvPr id="74" name="Google Shape;74;p16"/>
          <p:cNvPicPr preferRelativeResize="0"/>
          <p:nvPr/>
        </p:nvPicPr>
        <p:blipFill rotWithShape="1">
          <a:blip r:embed="rId3">
            <a:alphaModFix/>
          </a:blip>
          <a:srcRect b="33734" l="6820" r="52144" t="28056"/>
          <a:stretch/>
        </p:blipFill>
        <p:spPr>
          <a:xfrm>
            <a:off x="1022213" y="1925612"/>
            <a:ext cx="3752424" cy="1965276"/>
          </a:xfrm>
          <a:prstGeom prst="rect">
            <a:avLst/>
          </a:prstGeom>
          <a:noFill/>
          <a:ln>
            <a:noFill/>
          </a:ln>
        </p:spPr>
      </p:pic>
      <p:sp>
        <p:nvSpPr>
          <p:cNvPr id="75" name="Google Shape;75;p16"/>
          <p:cNvSpPr txBox="1"/>
          <p:nvPr/>
        </p:nvSpPr>
        <p:spPr>
          <a:xfrm>
            <a:off x="899400" y="445225"/>
            <a:ext cx="7345200" cy="8619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200"/>
              <a:t>In all low-income countries across the world today, how many girls finish primary school?</a:t>
            </a:r>
            <a:endParaRPr b="1" sz="2200"/>
          </a:p>
        </p:txBody>
      </p:sp>
      <p:sp>
        <p:nvSpPr>
          <p:cNvPr id="76" name="Google Shape;76;p16"/>
          <p:cNvSpPr txBox="1"/>
          <p:nvPr/>
        </p:nvSpPr>
        <p:spPr>
          <a:xfrm>
            <a:off x="5175800" y="2307950"/>
            <a:ext cx="7345200" cy="1200600"/>
          </a:xfrm>
          <a:prstGeom prst="rect">
            <a:avLst/>
          </a:prstGeom>
          <a:noFill/>
          <a:ln>
            <a:noFill/>
          </a:ln>
        </p:spPr>
        <p:txBody>
          <a:bodyPr anchorCtr="0" anchor="t" bIns="91425" lIns="91425" spcFirstLastPara="1" rIns="91425" wrap="square" tIns="91425">
            <a:spAutoFit/>
          </a:bodyPr>
          <a:lstStyle/>
          <a:p>
            <a:pPr indent="-368300" lvl="0" marL="457200" rtl="0" algn="l">
              <a:spcBef>
                <a:spcPts val="0"/>
              </a:spcBef>
              <a:spcAft>
                <a:spcPts val="0"/>
              </a:spcAft>
              <a:buSzPts val="2200"/>
              <a:buAutoNum type="alphaUcParenR"/>
            </a:pPr>
            <a:r>
              <a:rPr lang="en" sz="2200"/>
              <a:t>20%</a:t>
            </a:r>
            <a:endParaRPr sz="2200"/>
          </a:p>
          <a:p>
            <a:pPr indent="-368300" lvl="0" marL="457200" rtl="0" algn="l">
              <a:spcBef>
                <a:spcPts val="0"/>
              </a:spcBef>
              <a:spcAft>
                <a:spcPts val="0"/>
              </a:spcAft>
              <a:buSzPts val="2200"/>
              <a:buAutoNum type="alphaUcParenR"/>
            </a:pPr>
            <a:r>
              <a:rPr lang="en" sz="2200"/>
              <a:t>40%</a:t>
            </a:r>
            <a:endParaRPr sz="2200"/>
          </a:p>
          <a:p>
            <a:pPr indent="-368300" lvl="0" marL="457200" rtl="0" algn="l">
              <a:spcBef>
                <a:spcPts val="0"/>
              </a:spcBef>
              <a:spcAft>
                <a:spcPts val="0"/>
              </a:spcAft>
              <a:buSzPts val="2200"/>
              <a:buAutoNum type="alphaUcParenR"/>
            </a:pPr>
            <a:r>
              <a:rPr lang="en" sz="2200"/>
              <a:t>60%</a:t>
            </a:r>
            <a:endParaRPr sz="22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pic>
        <p:nvPicPr>
          <p:cNvPr id="81" name="Google Shape;81;p17"/>
          <p:cNvPicPr preferRelativeResize="0"/>
          <p:nvPr/>
        </p:nvPicPr>
        <p:blipFill rotWithShape="1">
          <a:blip r:embed="rId3">
            <a:alphaModFix/>
          </a:blip>
          <a:srcRect b="33734" l="6820" r="52144" t="28056"/>
          <a:stretch/>
        </p:blipFill>
        <p:spPr>
          <a:xfrm>
            <a:off x="1022213" y="1925612"/>
            <a:ext cx="3752424" cy="1965276"/>
          </a:xfrm>
          <a:prstGeom prst="rect">
            <a:avLst/>
          </a:prstGeom>
          <a:noFill/>
          <a:ln>
            <a:noFill/>
          </a:ln>
        </p:spPr>
      </p:pic>
      <p:sp>
        <p:nvSpPr>
          <p:cNvPr id="82" name="Google Shape;82;p17"/>
          <p:cNvSpPr txBox="1"/>
          <p:nvPr/>
        </p:nvSpPr>
        <p:spPr>
          <a:xfrm>
            <a:off x="899400" y="445225"/>
            <a:ext cx="7345200" cy="8619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200"/>
              <a:t>In all low-income countries across the world today, how many girls finish primary school?</a:t>
            </a:r>
            <a:endParaRPr b="1" sz="2200"/>
          </a:p>
        </p:txBody>
      </p:sp>
      <p:sp>
        <p:nvSpPr>
          <p:cNvPr id="83" name="Google Shape;83;p17"/>
          <p:cNvSpPr txBox="1"/>
          <p:nvPr/>
        </p:nvSpPr>
        <p:spPr>
          <a:xfrm>
            <a:off x="5175800" y="2307950"/>
            <a:ext cx="7345200" cy="1200600"/>
          </a:xfrm>
          <a:prstGeom prst="rect">
            <a:avLst/>
          </a:prstGeom>
          <a:noFill/>
          <a:ln>
            <a:noFill/>
          </a:ln>
        </p:spPr>
        <p:txBody>
          <a:bodyPr anchorCtr="0" anchor="t" bIns="91425" lIns="91425" spcFirstLastPara="1" rIns="91425" wrap="square" tIns="91425">
            <a:spAutoFit/>
          </a:bodyPr>
          <a:lstStyle/>
          <a:p>
            <a:pPr indent="-368300" lvl="0" marL="457200" rtl="0" algn="l">
              <a:spcBef>
                <a:spcPts val="0"/>
              </a:spcBef>
              <a:spcAft>
                <a:spcPts val="0"/>
              </a:spcAft>
              <a:buSzPts val="2200"/>
              <a:buAutoNum type="alphaUcParenR"/>
            </a:pPr>
            <a:r>
              <a:rPr lang="en" sz="2200"/>
              <a:t>20%</a:t>
            </a:r>
            <a:endParaRPr sz="2200"/>
          </a:p>
          <a:p>
            <a:pPr indent="-368300" lvl="0" marL="457200" rtl="0" algn="l">
              <a:spcBef>
                <a:spcPts val="0"/>
              </a:spcBef>
              <a:spcAft>
                <a:spcPts val="0"/>
              </a:spcAft>
              <a:buSzPts val="2200"/>
              <a:buAutoNum type="alphaUcParenR"/>
            </a:pPr>
            <a:r>
              <a:rPr lang="en" sz="2200"/>
              <a:t>40%</a:t>
            </a:r>
            <a:endParaRPr sz="2200"/>
          </a:p>
          <a:p>
            <a:pPr indent="-368300" lvl="0" marL="457200" rtl="0" algn="l">
              <a:spcBef>
                <a:spcPts val="0"/>
              </a:spcBef>
              <a:spcAft>
                <a:spcPts val="0"/>
              </a:spcAft>
              <a:buSzPts val="2200"/>
              <a:buAutoNum type="alphaUcParenR"/>
            </a:pPr>
            <a:r>
              <a:rPr lang="en" sz="2200">
                <a:highlight>
                  <a:srgbClr val="33CC33"/>
                </a:highlight>
              </a:rPr>
              <a:t>60%</a:t>
            </a:r>
            <a:endParaRPr sz="2200">
              <a:highlight>
                <a:srgbClr val="33CC33"/>
              </a:highlight>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pic>
        <p:nvPicPr>
          <p:cNvPr id="88" name="Google Shape;88;p18"/>
          <p:cNvPicPr preferRelativeResize="0"/>
          <p:nvPr/>
        </p:nvPicPr>
        <p:blipFill rotWithShape="1">
          <a:blip r:embed="rId3">
            <a:alphaModFix/>
          </a:blip>
          <a:srcRect b="28877" l="5873" r="51811" t="32355"/>
          <a:stretch/>
        </p:blipFill>
        <p:spPr>
          <a:xfrm>
            <a:off x="564875" y="1574687"/>
            <a:ext cx="3869150" cy="1994125"/>
          </a:xfrm>
          <a:prstGeom prst="rect">
            <a:avLst/>
          </a:prstGeom>
          <a:noFill/>
          <a:ln>
            <a:noFill/>
          </a:ln>
        </p:spPr>
      </p:pic>
      <p:sp>
        <p:nvSpPr>
          <p:cNvPr id="89" name="Google Shape;89;p18"/>
          <p:cNvSpPr txBox="1"/>
          <p:nvPr/>
        </p:nvSpPr>
        <p:spPr>
          <a:xfrm>
            <a:off x="899400" y="358325"/>
            <a:ext cx="7345200" cy="8619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200"/>
              <a:t>In the last 20 years, the proportion of the world living in extreme poverty has...</a:t>
            </a:r>
            <a:endParaRPr b="1" sz="2200"/>
          </a:p>
        </p:txBody>
      </p:sp>
      <p:sp>
        <p:nvSpPr>
          <p:cNvPr id="90" name="Google Shape;90;p18"/>
          <p:cNvSpPr txBox="1"/>
          <p:nvPr/>
        </p:nvSpPr>
        <p:spPr>
          <a:xfrm>
            <a:off x="4434025" y="1971450"/>
            <a:ext cx="7345200" cy="1200600"/>
          </a:xfrm>
          <a:prstGeom prst="rect">
            <a:avLst/>
          </a:prstGeom>
          <a:noFill/>
          <a:ln>
            <a:noFill/>
          </a:ln>
        </p:spPr>
        <p:txBody>
          <a:bodyPr anchorCtr="0" anchor="t" bIns="91425" lIns="91425" spcFirstLastPara="1" rIns="91425" wrap="square" tIns="91425">
            <a:spAutoFit/>
          </a:bodyPr>
          <a:lstStyle/>
          <a:p>
            <a:pPr indent="-368300" lvl="0" marL="457200" rtl="0" algn="l">
              <a:spcBef>
                <a:spcPts val="0"/>
              </a:spcBef>
              <a:spcAft>
                <a:spcPts val="0"/>
              </a:spcAft>
              <a:buSzPts val="2200"/>
              <a:buAutoNum type="alphaUcParenR"/>
            </a:pPr>
            <a:r>
              <a:rPr lang="en" sz="2200"/>
              <a:t>Almost doubled</a:t>
            </a:r>
            <a:endParaRPr sz="2200"/>
          </a:p>
          <a:p>
            <a:pPr indent="-368300" lvl="0" marL="457200" rtl="0" algn="l">
              <a:spcBef>
                <a:spcPts val="0"/>
              </a:spcBef>
              <a:spcAft>
                <a:spcPts val="0"/>
              </a:spcAft>
              <a:buSzPts val="2200"/>
              <a:buAutoNum type="alphaUcParenR"/>
            </a:pPr>
            <a:r>
              <a:rPr lang="en" sz="2200"/>
              <a:t>Remained more or less the same</a:t>
            </a:r>
            <a:endParaRPr sz="2200"/>
          </a:p>
          <a:p>
            <a:pPr indent="-368300" lvl="0" marL="457200" rtl="0" algn="l">
              <a:spcBef>
                <a:spcPts val="0"/>
              </a:spcBef>
              <a:spcAft>
                <a:spcPts val="0"/>
              </a:spcAft>
              <a:buSzPts val="2200"/>
              <a:buAutoNum type="alphaUcParenR"/>
            </a:pPr>
            <a:r>
              <a:rPr lang="en" sz="2200"/>
              <a:t>Almost halved</a:t>
            </a:r>
            <a:endParaRPr sz="22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pic>
        <p:nvPicPr>
          <p:cNvPr id="95" name="Google Shape;95;p19"/>
          <p:cNvPicPr preferRelativeResize="0"/>
          <p:nvPr/>
        </p:nvPicPr>
        <p:blipFill rotWithShape="1">
          <a:blip r:embed="rId3">
            <a:alphaModFix/>
          </a:blip>
          <a:srcRect b="28877" l="5873" r="51811" t="32355"/>
          <a:stretch/>
        </p:blipFill>
        <p:spPr>
          <a:xfrm>
            <a:off x="564875" y="1574687"/>
            <a:ext cx="3869150" cy="1994125"/>
          </a:xfrm>
          <a:prstGeom prst="rect">
            <a:avLst/>
          </a:prstGeom>
          <a:noFill/>
          <a:ln>
            <a:noFill/>
          </a:ln>
        </p:spPr>
      </p:pic>
      <p:sp>
        <p:nvSpPr>
          <p:cNvPr id="96" name="Google Shape;96;p19"/>
          <p:cNvSpPr txBox="1"/>
          <p:nvPr/>
        </p:nvSpPr>
        <p:spPr>
          <a:xfrm>
            <a:off x="899400" y="358325"/>
            <a:ext cx="7345200" cy="8619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200"/>
              <a:t>In the last 20 years, the proportion of the world living in extreme poverty has...</a:t>
            </a:r>
            <a:endParaRPr b="1" sz="2200"/>
          </a:p>
        </p:txBody>
      </p:sp>
      <p:sp>
        <p:nvSpPr>
          <p:cNvPr id="97" name="Google Shape;97;p19"/>
          <p:cNvSpPr txBox="1"/>
          <p:nvPr/>
        </p:nvSpPr>
        <p:spPr>
          <a:xfrm>
            <a:off x="4434025" y="1971450"/>
            <a:ext cx="7345200" cy="1200600"/>
          </a:xfrm>
          <a:prstGeom prst="rect">
            <a:avLst/>
          </a:prstGeom>
          <a:noFill/>
          <a:ln>
            <a:noFill/>
          </a:ln>
        </p:spPr>
        <p:txBody>
          <a:bodyPr anchorCtr="0" anchor="t" bIns="91425" lIns="91425" spcFirstLastPara="1" rIns="91425" wrap="square" tIns="91425">
            <a:spAutoFit/>
          </a:bodyPr>
          <a:lstStyle/>
          <a:p>
            <a:pPr indent="-368300" lvl="0" marL="457200" rtl="0" algn="l">
              <a:spcBef>
                <a:spcPts val="0"/>
              </a:spcBef>
              <a:spcAft>
                <a:spcPts val="0"/>
              </a:spcAft>
              <a:buSzPts val="2200"/>
              <a:buAutoNum type="alphaUcParenR"/>
            </a:pPr>
            <a:r>
              <a:rPr lang="en" sz="2200"/>
              <a:t>Almost doubled</a:t>
            </a:r>
            <a:endParaRPr sz="2200"/>
          </a:p>
          <a:p>
            <a:pPr indent="-368300" lvl="0" marL="457200" rtl="0" algn="l">
              <a:spcBef>
                <a:spcPts val="0"/>
              </a:spcBef>
              <a:spcAft>
                <a:spcPts val="0"/>
              </a:spcAft>
              <a:buSzPts val="2200"/>
              <a:buAutoNum type="alphaUcParenR"/>
            </a:pPr>
            <a:r>
              <a:rPr lang="en" sz="2200"/>
              <a:t>Remained more or less the same</a:t>
            </a:r>
            <a:endParaRPr sz="2200"/>
          </a:p>
          <a:p>
            <a:pPr indent="-368300" lvl="0" marL="457200" rtl="0" algn="l">
              <a:spcBef>
                <a:spcPts val="0"/>
              </a:spcBef>
              <a:spcAft>
                <a:spcPts val="0"/>
              </a:spcAft>
              <a:buSzPts val="2200"/>
              <a:buAutoNum type="alphaUcParenR"/>
            </a:pPr>
            <a:r>
              <a:rPr lang="en" sz="2200">
                <a:highlight>
                  <a:srgbClr val="33CC33"/>
                </a:highlight>
              </a:rPr>
              <a:t>Almost halved</a:t>
            </a:r>
            <a:endParaRPr sz="2200">
              <a:highlight>
                <a:srgbClr val="33CC33"/>
              </a:highlight>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pic>
        <p:nvPicPr>
          <p:cNvPr id="102" name="Google Shape;102;p20"/>
          <p:cNvPicPr preferRelativeResize="0"/>
          <p:nvPr/>
        </p:nvPicPr>
        <p:blipFill rotWithShape="1">
          <a:blip r:embed="rId3">
            <a:alphaModFix/>
          </a:blip>
          <a:srcRect b="38495" l="6671" r="52796" t="22690"/>
          <a:stretch/>
        </p:blipFill>
        <p:spPr>
          <a:xfrm>
            <a:off x="472125" y="1573625"/>
            <a:ext cx="3706349" cy="1996250"/>
          </a:xfrm>
          <a:prstGeom prst="rect">
            <a:avLst/>
          </a:prstGeom>
          <a:noFill/>
          <a:ln>
            <a:noFill/>
          </a:ln>
        </p:spPr>
      </p:pic>
      <p:sp>
        <p:nvSpPr>
          <p:cNvPr id="103" name="Google Shape;103;p20"/>
          <p:cNvSpPr txBox="1"/>
          <p:nvPr/>
        </p:nvSpPr>
        <p:spPr>
          <a:xfrm>
            <a:off x="899400" y="465500"/>
            <a:ext cx="7345200" cy="523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200"/>
              <a:t>What is the life expectancy of the world today?</a:t>
            </a:r>
            <a:endParaRPr b="1" sz="2200"/>
          </a:p>
        </p:txBody>
      </p:sp>
      <p:sp>
        <p:nvSpPr>
          <p:cNvPr id="104" name="Google Shape;104;p20"/>
          <p:cNvSpPr txBox="1"/>
          <p:nvPr/>
        </p:nvSpPr>
        <p:spPr>
          <a:xfrm>
            <a:off x="5462150" y="1971450"/>
            <a:ext cx="7345200" cy="1200600"/>
          </a:xfrm>
          <a:prstGeom prst="rect">
            <a:avLst/>
          </a:prstGeom>
          <a:noFill/>
          <a:ln>
            <a:noFill/>
          </a:ln>
        </p:spPr>
        <p:txBody>
          <a:bodyPr anchorCtr="0" anchor="t" bIns="91425" lIns="91425" spcFirstLastPara="1" rIns="91425" wrap="square" tIns="91425">
            <a:spAutoFit/>
          </a:bodyPr>
          <a:lstStyle/>
          <a:p>
            <a:pPr indent="-368300" lvl="0" marL="457200" rtl="0" algn="l">
              <a:spcBef>
                <a:spcPts val="0"/>
              </a:spcBef>
              <a:spcAft>
                <a:spcPts val="0"/>
              </a:spcAft>
              <a:buSzPts val="2200"/>
              <a:buAutoNum type="alphaUcParenR"/>
            </a:pPr>
            <a:r>
              <a:rPr lang="en" sz="2200"/>
              <a:t>50 years</a:t>
            </a:r>
            <a:endParaRPr sz="2200"/>
          </a:p>
          <a:p>
            <a:pPr indent="-368300" lvl="0" marL="457200" rtl="0" algn="l">
              <a:spcBef>
                <a:spcPts val="0"/>
              </a:spcBef>
              <a:spcAft>
                <a:spcPts val="0"/>
              </a:spcAft>
              <a:buSzPts val="2200"/>
              <a:buAutoNum type="alphaUcParenR"/>
            </a:pPr>
            <a:r>
              <a:rPr lang="en" sz="2200"/>
              <a:t>60 years</a:t>
            </a:r>
            <a:endParaRPr sz="2200"/>
          </a:p>
          <a:p>
            <a:pPr indent="-368300" lvl="0" marL="457200" rtl="0" algn="l">
              <a:spcBef>
                <a:spcPts val="0"/>
              </a:spcBef>
              <a:spcAft>
                <a:spcPts val="0"/>
              </a:spcAft>
              <a:buSzPts val="2200"/>
              <a:buAutoNum type="alphaUcParenR"/>
            </a:pPr>
            <a:r>
              <a:rPr lang="en" sz="2200"/>
              <a:t>70 years</a:t>
            </a:r>
            <a:endParaRPr sz="22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pic>
        <p:nvPicPr>
          <p:cNvPr id="109" name="Google Shape;109;p21"/>
          <p:cNvPicPr preferRelativeResize="0"/>
          <p:nvPr/>
        </p:nvPicPr>
        <p:blipFill rotWithShape="1">
          <a:blip r:embed="rId3">
            <a:alphaModFix/>
          </a:blip>
          <a:srcRect b="38495" l="6671" r="52796" t="22690"/>
          <a:stretch/>
        </p:blipFill>
        <p:spPr>
          <a:xfrm>
            <a:off x="472125" y="1573625"/>
            <a:ext cx="3706349" cy="1996250"/>
          </a:xfrm>
          <a:prstGeom prst="rect">
            <a:avLst/>
          </a:prstGeom>
          <a:noFill/>
          <a:ln>
            <a:noFill/>
          </a:ln>
        </p:spPr>
      </p:pic>
      <p:sp>
        <p:nvSpPr>
          <p:cNvPr id="110" name="Google Shape;110;p21"/>
          <p:cNvSpPr txBox="1"/>
          <p:nvPr/>
        </p:nvSpPr>
        <p:spPr>
          <a:xfrm>
            <a:off x="899400" y="465500"/>
            <a:ext cx="7345200" cy="523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200"/>
              <a:t>What is the life expectancy of the world today?</a:t>
            </a:r>
            <a:endParaRPr b="1" sz="2200"/>
          </a:p>
        </p:txBody>
      </p:sp>
      <p:sp>
        <p:nvSpPr>
          <p:cNvPr id="111" name="Google Shape;111;p21"/>
          <p:cNvSpPr txBox="1"/>
          <p:nvPr/>
        </p:nvSpPr>
        <p:spPr>
          <a:xfrm>
            <a:off x="5462150" y="1971450"/>
            <a:ext cx="7345200" cy="1200600"/>
          </a:xfrm>
          <a:prstGeom prst="rect">
            <a:avLst/>
          </a:prstGeom>
          <a:noFill/>
          <a:ln>
            <a:noFill/>
          </a:ln>
        </p:spPr>
        <p:txBody>
          <a:bodyPr anchorCtr="0" anchor="t" bIns="91425" lIns="91425" spcFirstLastPara="1" rIns="91425" wrap="square" tIns="91425">
            <a:spAutoFit/>
          </a:bodyPr>
          <a:lstStyle/>
          <a:p>
            <a:pPr indent="-368300" lvl="0" marL="457200" rtl="0" algn="l">
              <a:spcBef>
                <a:spcPts val="0"/>
              </a:spcBef>
              <a:spcAft>
                <a:spcPts val="0"/>
              </a:spcAft>
              <a:buSzPts val="2200"/>
              <a:buAutoNum type="alphaUcParenR"/>
            </a:pPr>
            <a:r>
              <a:rPr lang="en" sz="2200"/>
              <a:t>50 years</a:t>
            </a:r>
            <a:endParaRPr sz="2200"/>
          </a:p>
          <a:p>
            <a:pPr indent="-368300" lvl="0" marL="457200" rtl="0" algn="l">
              <a:spcBef>
                <a:spcPts val="0"/>
              </a:spcBef>
              <a:spcAft>
                <a:spcPts val="0"/>
              </a:spcAft>
              <a:buSzPts val="2200"/>
              <a:buAutoNum type="alphaUcParenR"/>
            </a:pPr>
            <a:r>
              <a:rPr lang="en" sz="2200"/>
              <a:t>60 years</a:t>
            </a:r>
            <a:endParaRPr sz="2200"/>
          </a:p>
          <a:p>
            <a:pPr indent="-368300" lvl="0" marL="457200" rtl="0" algn="l">
              <a:spcBef>
                <a:spcPts val="0"/>
              </a:spcBef>
              <a:spcAft>
                <a:spcPts val="0"/>
              </a:spcAft>
              <a:buSzPts val="2200"/>
              <a:buAutoNum type="alphaUcParenR"/>
            </a:pPr>
            <a:r>
              <a:rPr lang="en" sz="2200">
                <a:highlight>
                  <a:srgbClr val="33CC33"/>
                </a:highlight>
              </a:rPr>
              <a:t>70 years</a:t>
            </a:r>
            <a:endParaRPr sz="2200">
              <a:highlight>
                <a:srgbClr val="33CC33"/>
              </a:highlight>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pic>
        <p:nvPicPr>
          <p:cNvPr id="116" name="Google Shape;116;p22"/>
          <p:cNvPicPr preferRelativeResize="0"/>
          <p:nvPr/>
        </p:nvPicPr>
        <p:blipFill rotWithShape="1">
          <a:blip r:embed="rId3">
            <a:alphaModFix/>
          </a:blip>
          <a:srcRect b="29060" l="4218" r="54137" t="31989"/>
          <a:stretch/>
        </p:blipFill>
        <p:spPr>
          <a:xfrm>
            <a:off x="386100" y="1645625"/>
            <a:ext cx="3807725" cy="2003424"/>
          </a:xfrm>
          <a:prstGeom prst="rect">
            <a:avLst/>
          </a:prstGeom>
          <a:noFill/>
          <a:ln>
            <a:noFill/>
          </a:ln>
        </p:spPr>
      </p:pic>
      <p:sp>
        <p:nvSpPr>
          <p:cNvPr id="117" name="Google Shape;117;p22"/>
          <p:cNvSpPr txBox="1"/>
          <p:nvPr/>
        </p:nvSpPr>
        <p:spPr>
          <a:xfrm>
            <a:off x="899400" y="445025"/>
            <a:ext cx="7345200" cy="1200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200"/>
              <a:t>There are 2 billion children in the world today aged 0 to 15 years old. How many children will there be in the year 2100, according to the </a:t>
            </a:r>
            <a:r>
              <a:rPr b="1" lang="en" sz="2200"/>
              <a:t>United Nations</a:t>
            </a:r>
            <a:r>
              <a:rPr b="1" lang="en" sz="2200"/>
              <a:t>?</a:t>
            </a:r>
            <a:endParaRPr b="1" sz="2200"/>
          </a:p>
        </p:txBody>
      </p:sp>
      <p:sp>
        <p:nvSpPr>
          <p:cNvPr id="118" name="Google Shape;118;p22"/>
          <p:cNvSpPr txBox="1"/>
          <p:nvPr/>
        </p:nvSpPr>
        <p:spPr>
          <a:xfrm>
            <a:off x="4736800" y="2047038"/>
            <a:ext cx="7345200" cy="1200600"/>
          </a:xfrm>
          <a:prstGeom prst="rect">
            <a:avLst/>
          </a:prstGeom>
          <a:noFill/>
          <a:ln>
            <a:noFill/>
          </a:ln>
        </p:spPr>
        <p:txBody>
          <a:bodyPr anchorCtr="0" anchor="t" bIns="91425" lIns="91425" spcFirstLastPara="1" rIns="91425" wrap="square" tIns="91425">
            <a:spAutoFit/>
          </a:bodyPr>
          <a:lstStyle/>
          <a:p>
            <a:pPr indent="-368300" lvl="0" marL="457200" rtl="0" algn="l">
              <a:spcBef>
                <a:spcPts val="0"/>
              </a:spcBef>
              <a:spcAft>
                <a:spcPts val="0"/>
              </a:spcAft>
              <a:buSzPts val="2200"/>
              <a:buAutoNum type="alphaUcParenR"/>
            </a:pPr>
            <a:r>
              <a:rPr lang="en" sz="2200"/>
              <a:t>4 billion</a:t>
            </a:r>
            <a:endParaRPr sz="2200"/>
          </a:p>
          <a:p>
            <a:pPr indent="-368300" lvl="0" marL="457200" rtl="0" algn="l">
              <a:spcBef>
                <a:spcPts val="0"/>
              </a:spcBef>
              <a:spcAft>
                <a:spcPts val="0"/>
              </a:spcAft>
              <a:buSzPts val="2200"/>
              <a:buAutoNum type="alphaUcParenR"/>
            </a:pPr>
            <a:r>
              <a:rPr lang="en" sz="2200"/>
              <a:t>3 billion</a:t>
            </a:r>
            <a:endParaRPr sz="2200"/>
          </a:p>
          <a:p>
            <a:pPr indent="-368300" lvl="0" marL="457200" rtl="0" algn="l">
              <a:spcBef>
                <a:spcPts val="0"/>
              </a:spcBef>
              <a:spcAft>
                <a:spcPts val="0"/>
              </a:spcAft>
              <a:buSzPts val="2200"/>
              <a:buAutoNum type="alphaUcParenR"/>
            </a:pPr>
            <a:r>
              <a:rPr lang="en" sz="2200"/>
              <a:t>2 billion</a:t>
            </a:r>
            <a:endParaRPr sz="22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pic>
        <p:nvPicPr>
          <p:cNvPr id="123" name="Google Shape;123;p23"/>
          <p:cNvPicPr preferRelativeResize="0"/>
          <p:nvPr/>
        </p:nvPicPr>
        <p:blipFill rotWithShape="1">
          <a:blip r:embed="rId3">
            <a:alphaModFix/>
          </a:blip>
          <a:srcRect b="29060" l="4218" r="54137" t="31989"/>
          <a:stretch/>
        </p:blipFill>
        <p:spPr>
          <a:xfrm>
            <a:off x="386100" y="1645625"/>
            <a:ext cx="3807725" cy="2003424"/>
          </a:xfrm>
          <a:prstGeom prst="rect">
            <a:avLst/>
          </a:prstGeom>
          <a:noFill/>
          <a:ln>
            <a:noFill/>
          </a:ln>
        </p:spPr>
      </p:pic>
      <p:sp>
        <p:nvSpPr>
          <p:cNvPr id="124" name="Google Shape;124;p23"/>
          <p:cNvSpPr txBox="1"/>
          <p:nvPr/>
        </p:nvSpPr>
        <p:spPr>
          <a:xfrm>
            <a:off x="899400" y="445025"/>
            <a:ext cx="7345200" cy="1200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200"/>
              <a:t>There are 2 billion children in the world today aged 0 to 15 years old. How many children will there be in the year 2100, according to the United Nations?</a:t>
            </a:r>
            <a:endParaRPr b="1" sz="2200"/>
          </a:p>
        </p:txBody>
      </p:sp>
      <p:sp>
        <p:nvSpPr>
          <p:cNvPr id="125" name="Google Shape;125;p23"/>
          <p:cNvSpPr txBox="1"/>
          <p:nvPr/>
        </p:nvSpPr>
        <p:spPr>
          <a:xfrm>
            <a:off x="4736800" y="2047038"/>
            <a:ext cx="7345200" cy="1200600"/>
          </a:xfrm>
          <a:prstGeom prst="rect">
            <a:avLst/>
          </a:prstGeom>
          <a:noFill/>
          <a:ln>
            <a:noFill/>
          </a:ln>
        </p:spPr>
        <p:txBody>
          <a:bodyPr anchorCtr="0" anchor="t" bIns="91425" lIns="91425" spcFirstLastPara="1" rIns="91425" wrap="square" tIns="91425">
            <a:spAutoFit/>
          </a:bodyPr>
          <a:lstStyle/>
          <a:p>
            <a:pPr indent="-368300" lvl="0" marL="457200" rtl="0" algn="l">
              <a:spcBef>
                <a:spcPts val="0"/>
              </a:spcBef>
              <a:spcAft>
                <a:spcPts val="0"/>
              </a:spcAft>
              <a:buSzPts val="2200"/>
              <a:buAutoNum type="alphaUcParenR"/>
            </a:pPr>
            <a:r>
              <a:rPr lang="en" sz="2200"/>
              <a:t>4 billion</a:t>
            </a:r>
            <a:endParaRPr sz="2200"/>
          </a:p>
          <a:p>
            <a:pPr indent="-368300" lvl="0" marL="457200" rtl="0" algn="l">
              <a:spcBef>
                <a:spcPts val="0"/>
              </a:spcBef>
              <a:spcAft>
                <a:spcPts val="0"/>
              </a:spcAft>
              <a:buSzPts val="2200"/>
              <a:buAutoNum type="alphaUcParenR"/>
            </a:pPr>
            <a:r>
              <a:rPr lang="en" sz="2200"/>
              <a:t>3 billion</a:t>
            </a:r>
            <a:endParaRPr sz="2200"/>
          </a:p>
          <a:p>
            <a:pPr indent="-368300" lvl="0" marL="457200" rtl="0" algn="l">
              <a:spcBef>
                <a:spcPts val="0"/>
              </a:spcBef>
              <a:spcAft>
                <a:spcPts val="0"/>
              </a:spcAft>
              <a:buSzPts val="2200"/>
              <a:buAutoNum type="alphaUcParenR"/>
            </a:pPr>
            <a:r>
              <a:rPr lang="en" sz="2200">
                <a:highlight>
                  <a:srgbClr val="33CC33"/>
                </a:highlight>
              </a:rPr>
              <a:t>2 billion</a:t>
            </a:r>
            <a:endParaRPr sz="2200">
              <a:highlight>
                <a:srgbClr val="33CC33"/>
              </a:highlight>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pic>
        <p:nvPicPr>
          <p:cNvPr id="130" name="Google Shape;130;p24"/>
          <p:cNvPicPr preferRelativeResize="0"/>
          <p:nvPr/>
        </p:nvPicPr>
        <p:blipFill rotWithShape="1">
          <a:blip r:embed="rId3">
            <a:alphaModFix/>
          </a:blip>
          <a:srcRect b="32709" l="6821" r="52815" t="32946"/>
          <a:stretch/>
        </p:blipFill>
        <p:spPr>
          <a:xfrm>
            <a:off x="544375" y="1919437"/>
            <a:ext cx="3690998" cy="1766575"/>
          </a:xfrm>
          <a:prstGeom prst="rect">
            <a:avLst/>
          </a:prstGeom>
          <a:noFill/>
          <a:ln>
            <a:noFill/>
          </a:ln>
        </p:spPr>
      </p:pic>
      <p:sp>
        <p:nvSpPr>
          <p:cNvPr id="131" name="Google Shape;131;p24"/>
          <p:cNvSpPr txBox="1"/>
          <p:nvPr/>
        </p:nvSpPr>
        <p:spPr>
          <a:xfrm>
            <a:off x="899400" y="264375"/>
            <a:ext cx="7345200" cy="1200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200"/>
              <a:t>The UN predicts that by 2100 the world population will have increased by another 4 billion people. </a:t>
            </a:r>
            <a:r>
              <a:rPr b="1" lang="en" sz="2200"/>
              <a:t>What</a:t>
            </a:r>
            <a:r>
              <a:rPr b="1" lang="en" sz="2200"/>
              <a:t> is the main reason?</a:t>
            </a:r>
            <a:endParaRPr b="1" sz="2200"/>
          </a:p>
        </p:txBody>
      </p:sp>
      <p:sp>
        <p:nvSpPr>
          <p:cNvPr id="132" name="Google Shape;132;p24"/>
          <p:cNvSpPr txBox="1"/>
          <p:nvPr/>
        </p:nvSpPr>
        <p:spPr>
          <a:xfrm>
            <a:off x="4235375" y="1694525"/>
            <a:ext cx="7345200" cy="2216400"/>
          </a:xfrm>
          <a:prstGeom prst="rect">
            <a:avLst/>
          </a:prstGeom>
          <a:noFill/>
          <a:ln>
            <a:noFill/>
          </a:ln>
        </p:spPr>
        <p:txBody>
          <a:bodyPr anchorCtr="0" anchor="t" bIns="91425" lIns="91425" spcFirstLastPara="1" rIns="91425" wrap="square" tIns="91425">
            <a:spAutoFit/>
          </a:bodyPr>
          <a:lstStyle/>
          <a:p>
            <a:pPr indent="-368300" lvl="0" marL="457200" rtl="0" algn="l">
              <a:spcBef>
                <a:spcPts val="0"/>
              </a:spcBef>
              <a:spcAft>
                <a:spcPts val="0"/>
              </a:spcAft>
              <a:buSzPts val="2200"/>
              <a:buAutoNum type="alphaUcParenR"/>
            </a:pPr>
            <a:r>
              <a:rPr lang="en" sz="2200"/>
              <a:t>There will be more children </a:t>
            </a:r>
            <a:endParaRPr sz="2200"/>
          </a:p>
          <a:p>
            <a:pPr indent="0" lvl="0" marL="457200" rtl="0" algn="l">
              <a:spcBef>
                <a:spcPts val="0"/>
              </a:spcBef>
              <a:spcAft>
                <a:spcPts val="0"/>
              </a:spcAft>
              <a:buNone/>
            </a:pPr>
            <a:r>
              <a:rPr lang="en" sz="2200"/>
              <a:t>(age below 15)</a:t>
            </a:r>
            <a:endParaRPr sz="2200"/>
          </a:p>
          <a:p>
            <a:pPr indent="-368300" lvl="0" marL="457200" rtl="0" algn="l">
              <a:spcBef>
                <a:spcPts val="0"/>
              </a:spcBef>
              <a:spcAft>
                <a:spcPts val="0"/>
              </a:spcAft>
              <a:buSzPts val="2200"/>
              <a:buAutoNum type="alphaUcParenR"/>
            </a:pPr>
            <a:r>
              <a:rPr lang="en" sz="2200"/>
              <a:t>There will be more adults </a:t>
            </a:r>
            <a:endParaRPr sz="2200"/>
          </a:p>
          <a:p>
            <a:pPr indent="0" lvl="0" marL="457200" rtl="0" algn="l">
              <a:spcBef>
                <a:spcPts val="0"/>
              </a:spcBef>
              <a:spcAft>
                <a:spcPts val="0"/>
              </a:spcAft>
              <a:buNone/>
            </a:pPr>
            <a:r>
              <a:rPr lang="en" sz="2200"/>
              <a:t>(age 15 to 74)</a:t>
            </a:r>
            <a:endParaRPr sz="2200"/>
          </a:p>
          <a:p>
            <a:pPr indent="-368300" lvl="0" marL="457200" rtl="0" algn="l">
              <a:spcBef>
                <a:spcPts val="0"/>
              </a:spcBef>
              <a:spcAft>
                <a:spcPts val="0"/>
              </a:spcAft>
              <a:buSzPts val="2200"/>
              <a:buAutoNum type="alphaUcParenR"/>
            </a:pPr>
            <a:r>
              <a:rPr lang="en" sz="2200"/>
              <a:t>There will be more very old people </a:t>
            </a:r>
            <a:endParaRPr sz="2200"/>
          </a:p>
          <a:p>
            <a:pPr indent="0" lvl="0" marL="457200" rtl="0" algn="l">
              <a:spcBef>
                <a:spcPts val="0"/>
              </a:spcBef>
              <a:spcAft>
                <a:spcPts val="0"/>
              </a:spcAft>
              <a:buNone/>
            </a:pPr>
            <a:r>
              <a:rPr lang="en" sz="2200"/>
              <a:t>(age 75 and older)</a:t>
            </a:r>
            <a:endParaRPr sz="22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pic>
        <p:nvPicPr>
          <p:cNvPr id="137" name="Google Shape;137;p25"/>
          <p:cNvPicPr preferRelativeResize="0"/>
          <p:nvPr/>
        </p:nvPicPr>
        <p:blipFill rotWithShape="1">
          <a:blip r:embed="rId3">
            <a:alphaModFix/>
          </a:blip>
          <a:srcRect b="32709" l="6821" r="52815" t="32946"/>
          <a:stretch/>
        </p:blipFill>
        <p:spPr>
          <a:xfrm>
            <a:off x="544375" y="1919437"/>
            <a:ext cx="3690998" cy="1766575"/>
          </a:xfrm>
          <a:prstGeom prst="rect">
            <a:avLst/>
          </a:prstGeom>
          <a:noFill/>
          <a:ln>
            <a:noFill/>
          </a:ln>
        </p:spPr>
      </p:pic>
      <p:sp>
        <p:nvSpPr>
          <p:cNvPr id="138" name="Google Shape;138;p25"/>
          <p:cNvSpPr txBox="1"/>
          <p:nvPr/>
        </p:nvSpPr>
        <p:spPr>
          <a:xfrm>
            <a:off x="899400" y="264375"/>
            <a:ext cx="7345200" cy="1200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200"/>
              <a:t>The UN predicts that by 2100 the world population will have increased by another 4 billion people. What is the main reason?</a:t>
            </a:r>
            <a:endParaRPr b="1" sz="2200"/>
          </a:p>
        </p:txBody>
      </p:sp>
      <p:sp>
        <p:nvSpPr>
          <p:cNvPr id="139" name="Google Shape;139;p25"/>
          <p:cNvSpPr txBox="1"/>
          <p:nvPr/>
        </p:nvSpPr>
        <p:spPr>
          <a:xfrm>
            <a:off x="4235375" y="1694525"/>
            <a:ext cx="7345200" cy="2216400"/>
          </a:xfrm>
          <a:prstGeom prst="rect">
            <a:avLst/>
          </a:prstGeom>
          <a:noFill/>
          <a:ln>
            <a:noFill/>
          </a:ln>
        </p:spPr>
        <p:txBody>
          <a:bodyPr anchorCtr="0" anchor="t" bIns="91425" lIns="91425" spcFirstLastPara="1" rIns="91425" wrap="square" tIns="91425">
            <a:spAutoFit/>
          </a:bodyPr>
          <a:lstStyle/>
          <a:p>
            <a:pPr indent="-368300" lvl="0" marL="457200" rtl="0" algn="l">
              <a:spcBef>
                <a:spcPts val="0"/>
              </a:spcBef>
              <a:spcAft>
                <a:spcPts val="0"/>
              </a:spcAft>
              <a:buSzPts val="2200"/>
              <a:buAutoNum type="alphaUcParenR"/>
            </a:pPr>
            <a:r>
              <a:rPr lang="en" sz="2200"/>
              <a:t>There will be more children </a:t>
            </a:r>
            <a:endParaRPr sz="2200"/>
          </a:p>
          <a:p>
            <a:pPr indent="0" lvl="0" marL="457200" rtl="0" algn="l">
              <a:spcBef>
                <a:spcPts val="0"/>
              </a:spcBef>
              <a:spcAft>
                <a:spcPts val="0"/>
              </a:spcAft>
              <a:buNone/>
            </a:pPr>
            <a:r>
              <a:rPr lang="en" sz="2200"/>
              <a:t>(age below 15)</a:t>
            </a:r>
            <a:endParaRPr sz="2200"/>
          </a:p>
          <a:p>
            <a:pPr indent="-368300" lvl="0" marL="457200" rtl="0" algn="l">
              <a:spcBef>
                <a:spcPts val="0"/>
              </a:spcBef>
              <a:spcAft>
                <a:spcPts val="0"/>
              </a:spcAft>
              <a:buSzPts val="2200"/>
              <a:buAutoNum type="alphaUcParenR"/>
            </a:pPr>
            <a:r>
              <a:rPr lang="en" sz="2200">
                <a:highlight>
                  <a:srgbClr val="33CC33"/>
                </a:highlight>
              </a:rPr>
              <a:t>There will be more adults </a:t>
            </a:r>
            <a:endParaRPr sz="2200">
              <a:highlight>
                <a:srgbClr val="33CC33"/>
              </a:highlight>
            </a:endParaRPr>
          </a:p>
          <a:p>
            <a:pPr indent="0" lvl="0" marL="457200" rtl="0" algn="l">
              <a:spcBef>
                <a:spcPts val="0"/>
              </a:spcBef>
              <a:spcAft>
                <a:spcPts val="0"/>
              </a:spcAft>
              <a:buNone/>
            </a:pPr>
            <a:r>
              <a:rPr lang="en" sz="2200">
                <a:highlight>
                  <a:srgbClr val="33CC33"/>
                </a:highlight>
              </a:rPr>
              <a:t>(age 15 to 74)</a:t>
            </a:r>
            <a:endParaRPr sz="2200">
              <a:highlight>
                <a:srgbClr val="33CC33"/>
              </a:highlight>
            </a:endParaRPr>
          </a:p>
          <a:p>
            <a:pPr indent="-368300" lvl="0" marL="457200" rtl="0" algn="l">
              <a:spcBef>
                <a:spcPts val="0"/>
              </a:spcBef>
              <a:spcAft>
                <a:spcPts val="0"/>
              </a:spcAft>
              <a:buSzPts val="2200"/>
              <a:buAutoNum type="alphaUcParenR"/>
            </a:pPr>
            <a:r>
              <a:rPr lang="en" sz="2200"/>
              <a:t>There will be more very old people </a:t>
            </a:r>
            <a:endParaRPr sz="2200"/>
          </a:p>
          <a:p>
            <a:pPr indent="0" lvl="0" marL="457200" rtl="0" algn="l">
              <a:spcBef>
                <a:spcPts val="0"/>
              </a:spcBef>
              <a:spcAft>
                <a:spcPts val="0"/>
              </a:spcAft>
              <a:buNone/>
            </a:pPr>
            <a:r>
              <a:rPr lang="en" sz="2200"/>
              <a:t>(age 75 and older)</a:t>
            </a:r>
            <a:endParaRPr sz="22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pic>
        <p:nvPicPr>
          <p:cNvPr id="144" name="Google Shape;144;p26"/>
          <p:cNvPicPr preferRelativeResize="0"/>
          <p:nvPr/>
        </p:nvPicPr>
        <p:blipFill rotWithShape="1">
          <a:blip r:embed="rId3">
            <a:alphaModFix/>
          </a:blip>
          <a:srcRect b="30044" l="6821" r="52478" t="31188"/>
          <a:stretch/>
        </p:blipFill>
        <p:spPr>
          <a:xfrm>
            <a:off x="609650" y="1574675"/>
            <a:ext cx="3721699" cy="1994150"/>
          </a:xfrm>
          <a:prstGeom prst="rect">
            <a:avLst/>
          </a:prstGeom>
          <a:noFill/>
          <a:ln>
            <a:noFill/>
          </a:ln>
        </p:spPr>
      </p:pic>
      <p:sp>
        <p:nvSpPr>
          <p:cNvPr id="145" name="Google Shape;145;p26"/>
          <p:cNvSpPr txBox="1"/>
          <p:nvPr/>
        </p:nvSpPr>
        <p:spPr>
          <a:xfrm>
            <a:off x="899400" y="407200"/>
            <a:ext cx="7345200" cy="8619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200"/>
              <a:t>How did the number of deaths per year </a:t>
            </a:r>
            <a:r>
              <a:rPr b="1" lang="en" sz="2200"/>
              <a:t>from natural</a:t>
            </a:r>
            <a:r>
              <a:rPr b="1" lang="en" sz="2200"/>
              <a:t> disasters change over the last hundred years?</a:t>
            </a:r>
            <a:endParaRPr b="1" sz="2200"/>
          </a:p>
        </p:txBody>
      </p:sp>
      <p:sp>
        <p:nvSpPr>
          <p:cNvPr id="146" name="Google Shape;146;p26"/>
          <p:cNvSpPr txBox="1"/>
          <p:nvPr/>
        </p:nvSpPr>
        <p:spPr>
          <a:xfrm>
            <a:off x="4886150" y="1971450"/>
            <a:ext cx="7345200" cy="1200600"/>
          </a:xfrm>
          <a:prstGeom prst="rect">
            <a:avLst/>
          </a:prstGeom>
          <a:noFill/>
          <a:ln>
            <a:noFill/>
          </a:ln>
        </p:spPr>
        <p:txBody>
          <a:bodyPr anchorCtr="0" anchor="t" bIns="91425" lIns="91425" spcFirstLastPara="1" rIns="91425" wrap="square" tIns="91425">
            <a:spAutoFit/>
          </a:bodyPr>
          <a:lstStyle/>
          <a:p>
            <a:pPr indent="-368300" lvl="0" marL="457200" rtl="0" algn="l">
              <a:spcBef>
                <a:spcPts val="0"/>
              </a:spcBef>
              <a:spcAft>
                <a:spcPts val="0"/>
              </a:spcAft>
              <a:buSzPts val="2200"/>
              <a:buAutoNum type="alphaUcParenR"/>
            </a:pPr>
            <a:r>
              <a:rPr lang="en" sz="2200"/>
              <a:t>More than doubled</a:t>
            </a:r>
            <a:endParaRPr sz="2200"/>
          </a:p>
          <a:p>
            <a:pPr indent="-368300" lvl="0" marL="457200" rtl="0" algn="l">
              <a:spcBef>
                <a:spcPts val="0"/>
              </a:spcBef>
              <a:spcAft>
                <a:spcPts val="0"/>
              </a:spcAft>
              <a:buSzPts val="2200"/>
              <a:buAutoNum type="alphaUcParenR"/>
            </a:pPr>
            <a:r>
              <a:rPr lang="en" sz="2200"/>
              <a:t>Remained about the same</a:t>
            </a:r>
            <a:endParaRPr sz="2200"/>
          </a:p>
          <a:p>
            <a:pPr indent="-368300" lvl="0" marL="457200" rtl="0" algn="l">
              <a:spcBef>
                <a:spcPts val="0"/>
              </a:spcBef>
              <a:spcAft>
                <a:spcPts val="0"/>
              </a:spcAft>
              <a:buSzPts val="2200"/>
              <a:buAutoNum type="alphaUcParenR"/>
            </a:pPr>
            <a:r>
              <a:rPr lang="en" sz="2200"/>
              <a:t>Decreased to less than half</a:t>
            </a:r>
            <a:endParaRPr sz="22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pic>
        <p:nvPicPr>
          <p:cNvPr id="151" name="Google Shape;151;p27"/>
          <p:cNvPicPr preferRelativeResize="0"/>
          <p:nvPr/>
        </p:nvPicPr>
        <p:blipFill rotWithShape="1">
          <a:blip r:embed="rId3">
            <a:alphaModFix/>
          </a:blip>
          <a:srcRect b="30044" l="6821" r="52478" t="31188"/>
          <a:stretch/>
        </p:blipFill>
        <p:spPr>
          <a:xfrm>
            <a:off x="609650" y="1574675"/>
            <a:ext cx="3721699" cy="1994150"/>
          </a:xfrm>
          <a:prstGeom prst="rect">
            <a:avLst/>
          </a:prstGeom>
          <a:noFill/>
          <a:ln>
            <a:noFill/>
          </a:ln>
        </p:spPr>
      </p:pic>
      <p:sp>
        <p:nvSpPr>
          <p:cNvPr id="152" name="Google Shape;152;p27"/>
          <p:cNvSpPr txBox="1"/>
          <p:nvPr/>
        </p:nvSpPr>
        <p:spPr>
          <a:xfrm>
            <a:off x="899400" y="407200"/>
            <a:ext cx="7345200" cy="8619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200"/>
              <a:t>How did the number of deaths per year from natural disasters change over the last hundred years?</a:t>
            </a:r>
            <a:endParaRPr b="1" sz="2200"/>
          </a:p>
        </p:txBody>
      </p:sp>
      <p:sp>
        <p:nvSpPr>
          <p:cNvPr id="153" name="Google Shape;153;p27"/>
          <p:cNvSpPr txBox="1"/>
          <p:nvPr/>
        </p:nvSpPr>
        <p:spPr>
          <a:xfrm>
            <a:off x="4886150" y="1971450"/>
            <a:ext cx="7345200" cy="1200600"/>
          </a:xfrm>
          <a:prstGeom prst="rect">
            <a:avLst/>
          </a:prstGeom>
          <a:noFill/>
          <a:ln>
            <a:noFill/>
          </a:ln>
        </p:spPr>
        <p:txBody>
          <a:bodyPr anchorCtr="0" anchor="t" bIns="91425" lIns="91425" spcFirstLastPara="1" rIns="91425" wrap="square" tIns="91425">
            <a:spAutoFit/>
          </a:bodyPr>
          <a:lstStyle/>
          <a:p>
            <a:pPr indent="-368300" lvl="0" marL="457200" rtl="0" algn="l">
              <a:spcBef>
                <a:spcPts val="0"/>
              </a:spcBef>
              <a:spcAft>
                <a:spcPts val="0"/>
              </a:spcAft>
              <a:buSzPts val="2200"/>
              <a:buAutoNum type="alphaUcParenR"/>
            </a:pPr>
            <a:r>
              <a:rPr lang="en" sz="2200"/>
              <a:t>More than doubled</a:t>
            </a:r>
            <a:endParaRPr sz="2200"/>
          </a:p>
          <a:p>
            <a:pPr indent="-368300" lvl="0" marL="457200" rtl="0" algn="l">
              <a:spcBef>
                <a:spcPts val="0"/>
              </a:spcBef>
              <a:spcAft>
                <a:spcPts val="0"/>
              </a:spcAft>
              <a:buSzPts val="2200"/>
              <a:buAutoNum type="alphaUcParenR"/>
            </a:pPr>
            <a:r>
              <a:rPr lang="en" sz="2200"/>
              <a:t>Remained about the same</a:t>
            </a:r>
            <a:endParaRPr sz="2200"/>
          </a:p>
          <a:p>
            <a:pPr indent="-368300" lvl="0" marL="457200" rtl="0" algn="l">
              <a:spcBef>
                <a:spcPts val="0"/>
              </a:spcBef>
              <a:spcAft>
                <a:spcPts val="0"/>
              </a:spcAft>
              <a:buSzPts val="2200"/>
              <a:buAutoNum type="alphaUcParenR"/>
            </a:pPr>
            <a:r>
              <a:rPr lang="en" sz="2200">
                <a:highlight>
                  <a:srgbClr val="33CC33"/>
                </a:highlight>
              </a:rPr>
              <a:t>Decreased to less than half</a:t>
            </a:r>
            <a:endParaRPr sz="2200">
              <a:highlight>
                <a:srgbClr val="33CC33"/>
              </a:highlight>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pic>
        <p:nvPicPr>
          <p:cNvPr id="158" name="Google Shape;158;p28"/>
          <p:cNvPicPr preferRelativeResize="0"/>
          <p:nvPr/>
        </p:nvPicPr>
        <p:blipFill rotWithShape="1">
          <a:blip r:embed="rId3">
            <a:alphaModFix/>
          </a:blip>
          <a:srcRect b="38860" l="8580" r="53767" t="24777"/>
          <a:stretch/>
        </p:blipFill>
        <p:spPr>
          <a:xfrm>
            <a:off x="-69300" y="2077900"/>
            <a:ext cx="3442776" cy="1870349"/>
          </a:xfrm>
          <a:prstGeom prst="rect">
            <a:avLst/>
          </a:prstGeom>
          <a:noFill/>
          <a:ln>
            <a:noFill/>
          </a:ln>
        </p:spPr>
      </p:pic>
      <p:sp>
        <p:nvSpPr>
          <p:cNvPr id="159" name="Google Shape;159;p28"/>
          <p:cNvSpPr txBox="1"/>
          <p:nvPr/>
        </p:nvSpPr>
        <p:spPr>
          <a:xfrm>
            <a:off x="1238400" y="389950"/>
            <a:ext cx="6667200" cy="8619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200"/>
              <a:t>There are roughly 7 billion </a:t>
            </a:r>
            <a:r>
              <a:rPr b="1" lang="en" sz="2200"/>
              <a:t>people</a:t>
            </a:r>
            <a:r>
              <a:rPr b="1" lang="en" sz="2200"/>
              <a:t> in the world today. Where do they live?</a:t>
            </a:r>
            <a:endParaRPr b="1" sz="2200"/>
          </a:p>
        </p:txBody>
      </p:sp>
      <p:sp>
        <p:nvSpPr>
          <p:cNvPr id="160" name="Google Shape;160;p28"/>
          <p:cNvSpPr txBox="1"/>
          <p:nvPr/>
        </p:nvSpPr>
        <p:spPr>
          <a:xfrm>
            <a:off x="3129975" y="2043625"/>
            <a:ext cx="7345200" cy="2031900"/>
          </a:xfrm>
          <a:prstGeom prst="rect">
            <a:avLst/>
          </a:prstGeom>
          <a:noFill/>
          <a:ln>
            <a:noFill/>
          </a:ln>
        </p:spPr>
        <p:txBody>
          <a:bodyPr anchorCtr="0" anchor="t" bIns="91425" lIns="91425" spcFirstLastPara="1" rIns="91425" wrap="square" tIns="91425">
            <a:spAutoFit/>
          </a:bodyPr>
          <a:lstStyle/>
          <a:p>
            <a:pPr indent="-355600" lvl="0" marL="457200" rtl="0" algn="l">
              <a:spcBef>
                <a:spcPts val="0"/>
              </a:spcBef>
              <a:spcAft>
                <a:spcPts val="0"/>
              </a:spcAft>
              <a:buSzPts val="2000"/>
              <a:buAutoNum type="alphaUcParenR"/>
            </a:pPr>
            <a:r>
              <a:rPr lang="en" sz="2000"/>
              <a:t>1 billion in the Americas, 1 billion in Europe, </a:t>
            </a:r>
            <a:endParaRPr sz="2000"/>
          </a:p>
          <a:p>
            <a:pPr indent="0" lvl="0" marL="457200" rtl="0" algn="l">
              <a:spcBef>
                <a:spcPts val="0"/>
              </a:spcBef>
              <a:spcAft>
                <a:spcPts val="0"/>
              </a:spcAft>
              <a:buNone/>
            </a:pPr>
            <a:r>
              <a:rPr lang="en" sz="2000"/>
              <a:t>1 billion in Africa, 4 billion in Australia and Asia</a:t>
            </a:r>
            <a:endParaRPr sz="2000"/>
          </a:p>
          <a:p>
            <a:pPr indent="-355600" lvl="0" marL="457200" rtl="0" algn="l">
              <a:spcBef>
                <a:spcPts val="0"/>
              </a:spcBef>
              <a:spcAft>
                <a:spcPts val="0"/>
              </a:spcAft>
              <a:buClr>
                <a:schemeClr val="dk1"/>
              </a:buClr>
              <a:buSzPts val="2000"/>
              <a:buAutoNum type="alphaUcParenR"/>
            </a:pPr>
            <a:r>
              <a:rPr lang="en" sz="2000">
                <a:solidFill>
                  <a:schemeClr val="dk1"/>
                </a:solidFill>
              </a:rPr>
              <a:t>1 billion in the Americas, 1 billion in Europe, </a:t>
            </a:r>
            <a:endParaRPr sz="2000">
              <a:solidFill>
                <a:schemeClr val="dk1"/>
              </a:solidFill>
            </a:endParaRPr>
          </a:p>
          <a:p>
            <a:pPr indent="0" lvl="0" marL="457200" rtl="0" algn="l">
              <a:spcBef>
                <a:spcPts val="0"/>
              </a:spcBef>
              <a:spcAft>
                <a:spcPts val="0"/>
              </a:spcAft>
              <a:buNone/>
            </a:pPr>
            <a:r>
              <a:rPr lang="en" sz="2000">
                <a:solidFill>
                  <a:schemeClr val="dk1"/>
                </a:solidFill>
              </a:rPr>
              <a:t>2 billion in Africa, 3 billion in Australia and Asia</a:t>
            </a:r>
            <a:endParaRPr sz="2000">
              <a:solidFill>
                <a:schemeClr val="dk1"/>
              </a:solidFill>
            </a:endParaRPr>
          </a:p>
          <a:p>
            <a:pPr indent="-355600" lvl="0" marL="457200" rtl="0" algn="l">
              <a:spcBef>
                <a:spcPts val="0"/>
              </a:spcBef>
              <a:spcAft>
                <a:spcPts val="0"/>
              </a:spcAft>
              <a:buClr>
                <a:schemeClr val="dk1"/>
              </a:buClr>
              <a:buSzPts val="2000"/>
              <a:buAutoNum type="alphaUcParenR"/>
            </a:pPr>
            <a:r>
              <a:rPr lang="en" sz="2000">
                <a:solidFill>
                  <a:schemeClr val="dk1"/>
                </a:solidFill>
              </a:rPr>
              <a:t>2 billion in the Americas, 1 billion in Europe,</a:t>
            </a:r>
            <a:endParaRPr sz="2000">
              <a:solidFill>
                <a:schemeClr val="dk1"/>
              </a:solidFill>
            </a:endParaRPr>
          </a:p>
          <a:p>
            <a:pPr indent="0" lvl="0" marL="457200" rtl="0" algn="l">
              <a:spcBef>
                <a:spcPts val="0"/>
              </a:spcBef>
              <a:spcAft>
                <a:spcPts val="0"/>
              </a:spcAft>
              <a:buNone/>
            </a:pPr>
            <a:r>
              <a:rPr lang="en" sz="2000">
                <a:solidFill>
                  <a:schemeClr val="dk1"/>
                </a:solidFill>
              </a:rPr>
              <a:t>1 billion in Africa, 3 billion in Australia and Asia</a:t>
            </a:r>
            <a:endParaRPr sz="20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pic>
        <p:nvPicPr>
          <p:cNvPr id="165" name="Google Shape;165;p29"/>
          <p:cNvPicPr preferRelativeResize="0"/>
          <p:nvPr/>
        </p:nvPicPr>
        <p:blipFill rotWithShape="1">
          <a:blip r:embed="rId3">
            <a:alphaModFix/>
          </a:blip>
          <a:srcRect b="38860" l="8580" r="53767" t="24777"/>
          <a:stretch/>
        </p:blipFill>
        <p:spPr>
          <a:xfrm>
            <a:off x="-69300" y="2077900"/>
            <a:ext cx="3442776" cy="1870349"/>
          </a:xfrm>
          <a:prstGeom prst="rect">
            <a:avLst/>
          </a:prstGeom>
          <a:noFill/>
          <a:ln>
            <a:noFill/>
          </a:ln>
        </p:spPr>
      </p:pic>
      <p:sp>
        <p:nvSpPr>
          <p:cNvPr id="166" name="Google Shape;166;p29"/>
          <p:cNvSpPr txBox="1"/>
          <p:nvPr/>
        </p:nvSpPr>
        <p:spPr>
          <a:xfrm>
            <a:off x="1238400" y="389950"/>
            <a:ext cx="6667200" cy="8619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200"/>
              <a:t>There are roughly 7 billion people in the world today. Where do they live?</a:t>
            </a:r>
            <a:endParaRPr b="1" sz="2200"/>
          </a:p>
        </p:txBody>
      </p:sp>
      <p:sp>
        <p:nvSpPr>
          <p:cNvPr id="167" name="Google Shape;167;p29"/>
          <p:cNvSpPr txBox="1"/>
          <p:nvPr/>
        </p:nvSpPr>
        <p:spPr>
          <a:xfrm>
            <a:off x="3129975" y="2043625"/>
            <a:ext cx="7345200" cy="2031900"/>
          </a:xfrm>
          <a:prstGeom prst="rect">
            <a:avLst/>
          </a:prstGeom>
          <a:noFill/>
          <a:ln>
            <a:noFill/>
          </a:ln>
        </p:spPr>
        <p:txBody>
          <a:bodyPr anchorCtr="0" anchor="t" bIns="91425" lIns="91425" spcFirstLastPara="1" rIns="91425" wrap="square" tIns="91425">
            <a:spAutoFit/>
          </a:bodyPr>
          <a:lstStyle/>
          <a:p>
            <a:pPr indent="-355600" lvl="0" marL="457200" rtl="0" algn="l">
              <a:spcBef>
                <a:spcPts val="0"/>
              </a:spcBef>
              <a:spcAft>
                <a:spcPts val="0"/>
              </a:spcAft>
              <a:buSzPts val="2000"/>
              <a:buAutoNum type="alphaUcParenR"/>
            </a:pPr>
            <a:r>
              <a:rPr lang="en" sz="2000">
                <a:highlight>
                  <a:srgbClr val="33CC33"/>
                </a:highlight>
              </a:rPr>
              <a:t>1 billion in the Americas, 1 billion in Europe, </a:t>
            </a:r>
            <a:endParaRPr sz="2000">
              <a:highlight>
                <a:srgbClr val="33CC33"/>
              </a:highlight>
            </a:endParaRPr>
          </a:p>
          <a:p>
            <a:pPr indent="0" lvl="0" marL="457200" rtl="0" algn="l">
              <a:spcBef>
                <a:spcPts val="0"/>
              </a:spcBef>
              <a:spcAft>
                <a:spcPts val="0"/>
              </a:spcAft>
              <a:buNone/>
            </a:pPr>
            <a:r>
              <a:rPr lang="en" sz="2000">
                <a:highlight>
                  <a:srgbClr val="33CC33"/>
                </a:highlight>
              </a:rPr>
              <a:t>1 billion in Africa, 4 billion in Australia and Asia</a:t>
            </a:r>
            <a:endParaRPr sz="2000">
              <a:highlight>
                <a:srgbClr val="33CC33"/>
              </a:highlight>
            </a:endParaRPr>
          </a:p>
          <a:p>
            <a:pPr indent="-355600" lvl="0" marL="457200" rtl="0" algn="l">
              <a:spcBef>
                <a:spcPts val="0"/>
              </a:spcBef>
              <a:spcAft>
                <a:spcPts val="0"/>
              </a:spcAft>
              <a:buClr>
                <a:schemeClr val="dk1"/>
              </a:buClr>
              <a:buSzPts val="2000"/>
              <a:buAutoNum type="alphaUcParenR"/>
            </a:pPr>
            <a:r>
              <a:rPr lang="en" sz="2000">
                <a:solidFill>
                  <a:schemeClr val="dk1"/>
                </a:solidFill>
              </a:rPr>
              <a:t>1 billion in the Americas, 1 billion in Europe, </a:t>
            </a:r>
            <a:endParaRPr sz="2000">
              <a:solidFill>
                <a:schemeClr val="dk1"/>
              </a:solidFill>
            </a:endParaRPr>
          </a:p>
          <a:p>
            <a:pPr indent="0" lvl="0" marL="457200" rtl="0" algn="l">
              <a:spcBef>
                <a:spcPts val="0"/>
              </a:spcBef>
              <a:spcAft>
                <a:spcPts val="0"/>
              </a:spcAft>
              <a:buNone/>
            </a:pPr>
            <a:r>
              <a:rPr lang="en" sz="2000">
                <a:solidFill>
                  <a:schemeClr val="dk1"/>
                </a:solidFill>
              </a:rPr>
              <a:t>2 billion in Africa, 3 billion in Australia and Asia</a:t>
            </a:r>
            <a:endParaRPr sz="2000">
              <a:solidFill>
                <a:schemeClr val="dk1"/>
              </a:solidFill>
            </a:endParaRPr>
          </a:p>
          <a:p>
            <a:pPr indent="-355600" lvl="0" marL="457200" rtl="0" algn="l">
              <a:spcBef>
                <a:spcPts val="0"/>
              </a:spcBef>
              <a:spcAft>
                <a:spcPts val="0"/>
              </a:spcAft>
              <a:buClr>
                <a:schemeClr val="dk1"/>
              </a:buClr>
              <a:buSzPts val="2000"/>
              <a:buAutoNum type="alphaUcParenR"/>
            </a:pPr>
            <a:r>
              <a:rPr lang="en" sz="2000">
                <a:solidFill>
                  <a:schemeClr val="dk1"/>
                </a:solidFill>
              </a:rPr>
              <a:t>2 billion in the Americas, 1 billion in Europe,</a:t>
            </a:r>
            <a:endParaRPr sz="2000">
              <a:solidFill>
                <a:schemeClr val="dk1"/>
              </a:solidFill>
            </a:endParaRPr>
          </a:p>
          <a:p>
            <a:pPr indent="0" lvl="0" marL="457200" rtl="0" algn="l">
              <a:spcBef>
                <a:spcPts val="0"/>
              </a:spcBef>
              <a:spcAft>
                <a:spcPts val="0"/>
              </a:spcAft>
              <a:buNone/>
            </a:pPr>
            <a:r>
              <a:rPr lang="en" sz="2000">
                <a:solidFill>
                  <a:schemeClr val="dk1"/>
                </a:solidFill>
              </a:rPr>
              <a:t>1 billion in Africa, 3 billion in Australia and Asia</a:t>
            </a:r>
            <a:endParaRPr sz="20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pic>
        <p:nvPicPr>
          <p:cNvPr id="172" name="Google Shape;172;p30"/>
          <p:cNvPicPr preferRelativeResize="0"/>
          <p:nvPr/>
        </p:nvPicPr>
        <p:blipFill rotWithShape="1">
          <a:blip r:embed="rId3">
            <a:alphaModFix/>
          </a:blip>
          <a:srcRect b="33245" l="8120" r="53826" t="27984"/>
          <a:stretch/>
        </p:blipFill>
        <p:spPr>
          <a:xfrm>
            <a:off x="660150" y="1863613"/>
            <a:ext cx="3479626" cy="1994125"/>
          </a:xfrm>
          <a:prstGeom prst="rect">
            <a:avLst/>
          </a:prstGeom>
          <a:noFill/>
          <a:ln>
            <a:noFill/>
          </a:ln>
        </p:spPr>
      </p:pic>
      <p:sp>
        <p:nvSpPr>
          <p:cNvPr id="173" name="Google Shape;173;p30"/>
          <p:cNvSpPr txBox="1"/>
          <p:nvPr/>
        </p:nvSpPr>
        <p:spPr>
          <a:xfrm>
            <a:off x="899400" y="445025"/>
            <a:ext cx="7345200" cy="8619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200"/>
              <a:t>How many of the world’s </a:t>
            </a:r>
            <a:r>
              <a:rPr b="1" lang="en" sz="2200"/>
              <a:t>1-year-old</a:t>
            </a:r>
            <a:r>
              <a:rPr b="1" lang="en" sz="2200"/>
              <a:t> children today have been vaccinated against some disease?</a:t>
            </a:r>
            <a:endParaRPr b="1" sz="2200"/>
          </a:p>
        </p:txBody>
      </p:sp>
      <p:sp>
        <p:nvSpPr>
          <p:cNvPr id="174" name="Google Shape;174;p30"/>
          <p:cNvSpPr txBox="1"/>
          <p:nvPr/>
        </p:nvSpPr>
        <p:spPr>
          <a:xfrm>
            <a:off x="5243775" y="2260388"/>
            <a:ext cx="7345200" cy="1200600"/>
          </a:xfrm>
          <a:prstGeom prst="rect">
            <a:avLst/>
          </a:prstGeom>
          <a:noFill/>
          <a:ln>
            <a:noFill/>
          </a:ln>
        </p:spPr>
        <p:txBody>
          <a:bodyPr anchorCtr="0" anchor="t" bIns="91425" lIns="91425" spcFirstLastPara="1" rIns="91425" wrap="square" tIns="91425">
            <a:spAutoFit/>
          </a:bodyPr>
          <a:lstStyle/>
          <a:p>
            <a:pPr indent="-368300" lvl="0" marL="457200" rtl="0" algn="l">
              <a:spcBef>
                <a:spcPts val="0"/>
              </a:spcBef>
              <a:spcAft>
                <a:spcPts val="0"/>
              </a:spcAft>
              <a:buSzPts val="2200"/>
              <a:buAutoNum type="alphaUcParenR"/>
            </a:pPr>
            <a:r>
              <a:rPr lang="en" sz="2200"/>
              <a:t>20%</a:t>
            </a:r>
            <a:endParaRPr sz="2200"/>
          </a:p>
          <a:p>
            <a:pPr indent="-368300" lvl="0" marL="457200" rtl="0" algn="l">
              <a:spcBef>
                <a:spcPts val="0"/>
              </a:spcBef>
              <a:spcAft>
                <a:spcPts val="0"/>
              </a:spcAft>
              <a:buSzPts val="2200"/>
              <a:buAutoNum type="alphaUcParenR"/>
            </a:pPr>
            <a:r>
              <a:rPr lang="en" sz="2200"/>
              <a:t>50%</a:t>
            </a:r>
            <a:endParaRPr sz="2200"/>
          </a:p>
          <a:p>
            <a:pPr indent="-368300" lvl="0" marL="457200" rtl="0" algn="l">
              <a:spcBef>
                <a:spcPts val="0"/>
              </a:spcBef>
              <a:spcAft>
                <a:spcPts val="0"/>
              </a:spcAft>
              <a:buSzPts val="2200"/>
              <a:buAutoNum type="alphaUcParenR"/>
            </a:pPr>
            <a:r>
              <a:rPr lang="en" sz="2200"/>
              <a:t>80%</a:t>
            </a:r>
            <a:endParaRPr sz="22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pic>
        <p:nvPicPr>
          <p:cNvPr id="179" name="Google Shape;179;p31"/>
          <p:cNvPicPr preferRelativeResize="0"/>
          <p:nvPr/>
        </p:nvPicPr>
        <p:blipFill rotWithShape="1">
          <a:blip r:embed="rId3">
            <a:alphaModFix/>
          </a:blip>
          <a:srcRect b="33245" l="8120" r="53826" t="27984"/>
          <a:stretch/>
        </p:blipFill>
        <p:spPr>
          <a:xfrm>
            <a:off x="660150" y="1863613"/>
            <a:ext cx="3479626" cy="1994125"/>
          </a:xfrm>
          <a:prstGeom prst="rect">
            <a:avLst/>
          </a:prstGeom>
          <a:noFill/>
          <a:ln>
            <a:noFill/>
          </a:ln>
        </p:spPr>
      </p:pic>
      <p:sp>
        <p:nvSpPr>
          <p:cNvPr id="180" name="Google Shape;180;p31"/>
          <p:cNvSpPr txBox="1"/>
          <p:nvPr/>
        </p:nvSpPr>
        <p:spPr>
          <a:xfrm>
            <a:off x="899400" y="445025"/>
            <a:ext cx="7345200" cy="8619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200"/>
              <a:t>How many of the world’s 1-year-old children today have been vaccinated against some disease?</a:t>
            </a:r>
            <a:endParaRPr b="1" sz="2200"/>
          </a:p>
        </p:txBody>
      </p:sp>
      <p:sp>
        <p:nvSpPr>
          <p:cNvPr id="181" name="Google Shape;181;p31"/>
          <p:cNvSpPr txBox="1"/>
          <p:nvPr/>
        </p:nvSpPr>
        <p:spPr>
          <a:xfrm>
            <a:off x="5243775" y="2260388"/>
            <a:ext cx="7345200" cy="1200600"/>
          </a:xfrm>
          <a:prstGeom prst="rect">
            <a:avLst/>
          </a:prstGeom>
          <a:noFill/>
          <a:ln>
            <a:noFill/>
          </a:ln>
        </p:spPr>
        <p:txBody>
          <a:bodyPr anchorCtr="0" anchor="t" bIns="91425" lIns="91425" spcFirstLastPara="1" rIns="91425" wrap="square" tIns="91425">
            <a:spAutoFit/>
          </a:bodyPr>
          <a:lstStyle/>
          <a:p>
            <a:pPr indent="-368300" lvl="0" marL="457200" rtl="0" algn="l">
              <a:spcBef>
                <a:spcPts val="0"/>
              </a:spcBef>
              <a:spcAft>
                <a:spcPts val="0"/>
              </a:spcAft>
              <a:buSzPts val="2200"/>
              <a:buAutoNum type="alphaUcParenR"/>
            </a:pPr>
            <a:r>
              <a:rPr lang="en" sz="2200"/>
              <a:t>20%</a:t>
            </a:r>
            <a:endParaRPr sz="2200"/>
          </a:p>
          <a:p>
            <a:pPr indent="-368300" lvl="0" marL="457200" rtl="0" algn="l">
              <a:spcBef>
                <a:spcPts val="0"/>
              </a:spcBef>
              <a:spcAft>
                <a:spcPts val="0"/>
              </a:spcAft>
              <a:buSzPts val="2200"/>
              <a:buAutoNum type="alphaUcParenR"/>
            </a:pPr>
            <a:r>
              <a:rPr lang="en" sz="2200"/>
              <a:t>50%</a:t>
            </a:r>
            <a:endParaRPr sz="2200"/>
          </a:p>
          <a:p>
            <a:pPr indent="-368300" lvl="0" marL="457200" rtl="0" algn="l">
              <a:spcBef>
                <a:spcPts val="0"/>
              </a:spcBef>
              <a:spcAft>
                <a:spcPts val="0"/>
              </a:spcAft>
              <a:buSzPts val="2200"/>
              <a:buAutoNum type="alphaUcParenR"/>
            </a:pPr>
            <a:r>
              <a:rPr lang="en" sz="2200">
                <a:highlight>
                  <a:srgbClr val="33CC33"/>
                </a:highlight>
              </a:rPr>
              <a:t>80%</a:t>
            </a:r>
            <a:endParaRPr sz="2200">
              <a:highlight>
                <a:srgbClr val="33CC33"/>
              </a:highlight>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32"/>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187" name="Google Shape;187;p32"/>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88" name="Google Shape;188;p32"/>
          <p:cNvPicPr preferRelativeResize="0"/>
          <p:nvPr/>
        </p:nvPicPr>
        <p:blipFill rotWithShape="1">
          <a:blip r:embed="rId3">
            <a:alphaModFix/>
          </a:blip>
          <a:srcRect b="32976" l="8119" r="53378" t="29054"/>
          <a:stretch/>
        </p:blipFill>
        <p:spPr>
          <a:xfrm>
            <a:off x="728900" y="1884238"/>
            <a:ext cx="3520675" cy="1952875"/>
          </a:xfrm>
          <a:prstGeom prst="rect">
            <a:avLst/>
          </a:prstGeom>
          <a:noFill/>
          <a:ln>
            <a:noFill/>
          </a:ln>
        </p:spPr>
      </p:pic>
      <p:sp>
        <p:nvSpPr>
          <p:cNvPr id="189" name="Google Shape;189;p32"/>
          <p:cNvSpPr txBox="1"/>
          <p:nvPr/>
        </p:nvSpPr>
        <p:spPr>
          <a:xfrm>
            <a:off x="899400" y="293850"/>
            <a:ext cx="7345200" cy="1200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200"/>
              <a:t>Worldwide, </a:t>
            </a:r>
            <a:r>
              <a:rPr b="1" lang="en" sz="2200"/>
              <a:t>30-year-old</a:t>
            </a:r>
            <a:r>
              <a:rPr b="1" lang="en" sz="2200"/>
              <a:t> men have spent 10 years in school, on average. How many years have women of the same age spent in school?</a:t>
            </a:r>
            <a:endParaRPr b="1" sz="2200"/>
          </a:p>
        </p:txBody>
      </p:sp>
      <p:sp>
        <p:nvSpPr>
          <p:cNvPr id="190" name="Google Shape;190;p32"/>
          <p:cNvSpPr txBox="1"/>
          <p:nvPr/>
        </p:nvSpPr>
        <p:spPr>
          <a:xfrm>
            <a:off x="5086625" y="2306575"/>
            <a:ext cx="7345200" cy="1108200"/>
          </a:xfrm>
          <a:prstGeom prst="rect">
            <a:avLst/>
          </a:prstGeom>
          <a:noFill/>
          <a:ln>
            <a:noFill/>
          </a:ln>
        </p:spPr>
        <p:txBody>
          <a:bodyPr anchorCtr="0" anchor="t" bIns="91425" lIns="91425" spcFirstLastPara="1" rIns="91425" wrap="square" tIns="91425">
            <a:spAutoFit/>
          </a:bodyPr>
          <a:lstStyle/>
          <a:p>
            <a:pPr indent="-355600" lvl="0" marL="457200" rtl="0" algn="l">
              <a:spcBef>
                <a:spcPts val="0"/>
              </a:spcBef>
              <a:spcAft>
                <a:spcPts val="0"/>
              </a:spcAft>
              <a:buSzPts val="2000"/>
              <a:buAutoNum type="alphaUcParenR"/>
            </a:pPr>
            <a:r>
              <a:rPr lang="en" sz="2000"/>
              <a:t>9 years</a:t>
            </a:r>
            <a:endParaRPr sz="2000"/>
          </a:p>
          <a:p>
            <a:pPr indent="-355600" lvl="0" marL="457200" rtl="0" algn="l">
              <a:spcBef>
                <a:spcPts val="0"/>
              </a:spcBef>
              <a:spcAft>
                <a:spcPts val="0"/>
              </a:spcAft>
              <a:buSzPts val="2000"/>
              <a:buAutoNum type="alphaUcParenR"/>
            </a:pPr>
            <a:r>
              <a:rPr lang="en" sz="2000"/>
              <a:t>6 years</a:t>
            </a:r>
            <a:endParaRPr sz="2000"/>
          </a:p>
          <a:p>
            <a:pPr indent="-355600" lvl="0" marL="457200" rtl="0" algn="l">
              <a:spcBef>
                <a:spcPts val="0"/>
              </a:spcBef>
              <a:spcAft>
                <a:spcPts val="0"/>
              </a:spcAft>
              <a:buSzPts val="2000"/>
              <a:buAutoNum type="alphaUcParenR"/>
            </a:pPr>
            <a:r>
              <a:rPr lang="en" sz="2000"/>
              <a:t>3 years</a:t>
            </a:r>
            <a:endParaRPr sz="200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33"/>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196" name="Google Shape;196;p33"/>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97" name="Google Shape;197;p33"/>
          <p:cNvPicPr preferRelativeResize="0"/>
          <p:nvPr/>
        </p:nvPicPr>
        <p:blipFill rotWithShape="1">
          <a:blip r:embed="rId3">
            <a:alphaModFix/>
          </a:blip>
          <a:srcRect b="32976" l="8119" r="53378" t="29054"/>
          <a:stretch/>
        </p:blipFill>
        <p:spPr>
          <a:xfrm>
            <a:off x="728900" y="1884238"/>
            <a:ext cx="3520675" cy="1952875"/>
          </a:xfrm>
          <a:prstGeom prst="rect">
            <a:avLst/>
          </a:prstGeom>
          <a:noFill/>
          <a:ln>
            <a:noFill/>
          </a:ln>
        </p:spPr>
      </p:pic>
      <p:sp>
        <p:nvSpPr>
          <p:cNvPr id="198" name="Google Shape;198;p33"/>
          <p:cNvSpPr txBox="1"/>
          <p:nvPr/>
        </p:nvSpPr>
        <p:spPr>
          <a:xfrm>
            <a:off x="899400" y="293850"/>
            <a:ext cx="7345200" cy="1200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200"/>
              <a:t>Worldwide, 30-year-old men have spent 10 years in school, on average. How many years have women of the same age spent in school?</a:t>
            </a:r>
            <a:endParaRPr b="1" sz="2200"/>
          </a:p>
        </p:txBody>
      </p:sp>
      <p:sp>
        <p:nvSpPr>
          <p:cNvPr id="199" name="Google Shape;199;p33"/>
          <p:cNvSpPr txBox="1"/>
          <p:nvPr/>
        </p:nvSpPr>
        <p:spPr>
          <a:xfrm>
            <a:off x="5086625" y="2306575"/>
            <a:ext cx="7345200" cy="1108200"/>
          </a:xfrm>
          <a:prstGeom prst="rect">
            <a:avLst/>
          </a:prstGeom>
          <a:noFill/>
          <a:ln>
            <a:noFill/>
          </a:ln>
        </p:spPr>
        <p:txBody>
          <a:bodyPr anchorCtr="0" anchor="t" bIns="91425" lIns="91425" spcFirstLastPara="1" rIns="91425" wrap="square" tIns="91425">
            <a:spAutoFit/>
          </a:bodyPr>
          <a:lstStyle/>
          <a:p>
            <a:pPr indent="-355600" lvl="0" marL="457200" rtl="0" algn="l">
              <a:spcBef>
                <a:spcPts val="0"/>
              </a:spcBef>
              <a:spcAft>
                <a:spcPts val="0"/>
              </a:spcAft>
              <a:buSzPts val="2000"/>
              <a:buAutoNum type="alphaUcParenR"/>
            </a:pPr>
            <a:r>
              <a:rPr lang="en" sz="2000">
                <a:highlight>
                  <a:srgbClr val="33CC33"/>
                </a:highlight>
              </a:rPr>
              <a:t>9 years</a:t>
            </a:r>
            <a:endParaRPr sz="2000">
              <a:highlight>
                <a:srgbClr val="33CC33"/>
              </a:highlight>
            </a:endParaRPr>
          </a:p>
          <a:p>
            <a:pPr indent="-355600" lvl="0" marL="457200" rtl="0" algn="l">
              <a:spcBef>
                <a:spcPts val="0"/>
              </a:spcBef>
              <a:spcAft>
                <a:spcPts val="0"/>
              </a:spcAft>
              <a:buSzPts val="2000"/>
              <a:buAutoNum type="alphaUcParenR"/>
            </a:pPr>
            <a:r>
              <a:rPr lang="en" sz="2000"/>
              <a:t>6 years</a:t>
            </a:r>
            <a:endParaRPr sz="2000"/>
          </a:p>
          <a:p>
            <a:pPr indent="-355600" lvl="0" marL="457200" rtl="0" algn="l">
              <a:spcBef>
                <a:spcPts val="0"/>
              </a:spcBef>
              <a:spcAft>
                <a:spcPts val="0"/>
              </a:spcAft>
              <a:buSzPts val="2000"/>
              <a:buAutoNum type="alphaUcParenR"/>
            </a:pPr>
            <a:r>
              <a:rPr lang="en" sz="2000"/>
              <a:t>3 years</a:t>
            </a:r>
            <a:endParaRPr sz="20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pic>
        <p:nvPicPr>
          <p:cNvPr id="204" name="Google Shape;204;p34"/>
          <p:cNvPicPr preferRelativeResize="0"/>
          <p:nvPr/>
        </p:nvPicPr>
        <p:blipFill rotWithShape="1">
          <a:blip r:embed="rId3">
            <a:alphaModFix/>
          </a:blip>
          <a:srcRect b="31016" l="8422" r="53976" t="29586"/>
          <a:stretch/>
        </p:blipFill>
        <p:spPr>
          <a:xfrm>
            <a:off x="742650" y="1847550"/>
            <a:ext cx="3438173" cy="2026250"/>
          </a:xfrm>
          <a:prstGeom prst="rect">
            <a:avLst/>
          </a:prstGeom>
          <a:noFill/>
          <a:ln>
            <a:noFill/>
          </a:ln>
        </p:spPr>
      </p:pic>
      <p:sp>
        <p:nvSpPr>
          <p:cNvPr id="205" name="Google Shape;205;p34"/>
          <p:cNvSpPr txBox="1"/>
          <p:nvPr/>
        </p:nvSpPr>
        <p:spPr>
          <a:xfrm>
            <a:off x="899400" y="321350"/>
            <a:ext cx="7345200" cy="1200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200"/>
              <a:t>In 1996, tigers, giant pandas and black rhinos were all listed as endangered. How many of these three species are more critically endangered today?</a:t>
            </a:r>
            <a:endParaRPr b="1" sz="2200"/>
          </a:p>
        </p:txBody>
      </p:sp>
      <p:sp>
        <p:nvSpPr>
          <p:cNvPr id="206" name="Google Shape;206;p34"/>
          <p:cNvSpPr txBox="1"/>
          <p:nvPr/>
        </p:nvSpPr>
        <p:spPr>
          <a:xfrm>
            <a:off x="5051200" y="2306575"/>
            <a:ext cx="7345200" cy="1108200"/>
          </a:xfrm>
          <a:prstGeom prst="rect">
            <a:avLst/>
          </a:prstGeom>
          <a:noFill/>
          <a:ln>
            <a:noFill/>
          </a:ln>
        </p:spPr>
        <p:txBody>
          <a:bodyPr anchorCtr="0" anchor="t" bIns="91425" lIns="91425" spcFirstLastPara="1" rIns="91425" wrap="square" tIns="91425">
            <a:spAutoFit/>
          </a:bodyPr>
          <a:lstStyle/>
          <a:p>
            <a:pPr indent="-355600" lvl="0" marL="457200" rtl="0" algn="l">
              <a:spcBef>
                <a:spcPts val="0"/>
              </a:spcBef>
              <a:spcAft>
                <a:spcPts val="0"/>
              </a:spcAft>
              <a:buSzPts val="2000"/>
              <a:buAutoNum type="alphaUcParenR"/>
            </a:pPr>
            <a:r>
              <a:rPr lang="en" sz="2000"/>
              <a:t>Two of them</a:t>
            </a:r>
            <a:endParaRPr sz="2000"/>
          </a:p>
          <a:p>
            <a:pPr indent="-355600" lvl="0" marL="457200" rtl="0" algn="l">
              <a:spcBef>
                <a:spcPts val="0"/>
              </a:spcBef>
              <a:spcAft>
                <a:spcPts val="0"/>
              </a:spcAft>
              <a:buSzPts val="2000"/>
              <a:buAutoNum type="alphaUcParenR"/>
            </a:pPr>
            <a:r>
              <a:rPr lang="en" sz="2000"/>
              <a:t>One of them</a:t>
            </a:r>
            <a:endParaRPr sz="2000"/>
          </a:p>
          <a:p>
            <a:pPr indent="-355600" lvl="0" marL="457200" rtl="0" algn="l">
              <a:spcBef>
                <a:spcPts val="0"/>
              </a:spcBef>
              <a:spcAft>
                <a:spcPts val="0"/>
              </a:spcAft>
              <a:buSzPts val="2000"/>
              <a:buAutoNum type="alphaUcParenR"/>
            </a:pPr>
            <a:r>
              <a:rPr lang="en" sz="2000"/>
              <a:t>None of them</a:t>
            </a:r>
            <a:endParaRPr sz="200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3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212" name="Google Shape;212;p35"/>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213" name="Google Shape;213;p35"/>
          <p:cNvPicPr preferRelativeResize="0"/>
          <p:nvPr/>
        </p:nvPicPr>
        <p:blipFill rotWithShape="1">
          <a:blip r:embed="rId3">
            <a:alphaModFix/>
          </a:blip>
          <a:srcRect b="31016" l="8422" r="53976" t="29586"/>
          <a:stretch/>
        </p:blipFill>
        <p:spPr>
          <a:xfrm>
            <a:off x="742650" y="1847550"/>
            <a:ext cx="3438173" cy="2026250"/>
          </a:xfrm>
          <a:prstGeom prst="rect">
            <a:avLst/>
          </a:prstGeom>
          <a:noFill/>
          <a:ln>
            <a:noFill/>
          </a:ln>
        </p:spPr>
      </p:pic>
      <p:sp>
        <p:nvSpPr>
          <p:cNvPr id="214" name="Google Shape;214;p35"/>
          <p:cNvSpPr txBox="1"/>
          <p:nvPr/>
        </p:nvSpPr>
        <p:spPr>
          <a:xfrm>
            <a:off x="899400" y="321350"/>
            <a:ext cx="7345200" cy="1200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200"/>
              <a:t>In 1996, tigers, giant pandas and black rhinos were all listed as endangered. How many of these three species are more critically endangered today?</a:t>
            </a:r>
            <a:endParaRPr b="1" sz="2200"/>
          </a:p>
        </p:txBody>
      </p:sp>
      <p:sp>
        <p:nvSpPr>
          <p:cNvPr id="215" name="Google Shape;215;p35"/>
          <p:cNvSpPr txBox="1"/>
          <p:nvPr/>
        </p:nvSpPr>
        <p:spPr>
          <a:xfrm>
            <a:off x="5051200" y="2306575"/>
            <a:ext cx="7345200" cy="1108200"/>
          </a:xfrm>
          <a:prstGeom prst="rect">
            <a:avLst/>
          </a:prstGeom>
          <a:noFill/>
          <a:ln>
            <a:noFill/>
          </a:ln>
        </p:spPr>
        <p:txBody>
          <a:bodyPr anchorCtr="0" anchor="t" bIns="91425" lIns="91425" spcFirstLastPara="1" rIns="91425" wrap="square" tIns="91425">
            <a:spAutoFit/>
          </a:bodyPr>
          <a:lstStyle/>
          <a:p>
            <a:pPr indent="-355600" lvl="0" marL="457200" rtl="0" algn="l">
              <a:spcBef>
                <a:spcPts val="0"/>
              </a:spcBef>
              <a:spcAft>
                <a:spcPts val="0"/>
              </a:spcAft>
              <a:buSzPts val="2000"/>
              <a:buAutoNum type="alphaUcParenR"/>
            </a:pPr>
            <a:r>
              <a:rPr lang="en" sz="2000"/>
              <a:t>Two of them</a:t>
            </a:r>
            <a:endParaRPr sz="2000"/>
          </a:p>
          <a:p>
            <a:pPr indent="-355600" lvl="0" marL="457200" rtl="0" algn="l">
              <a:spcBef>
                <a:spcPts val="0"/>
              </a:spcBef>
              <a:spcAft>
                <a:spcPts val="0"/>
              </a:spcAft>
              <a:buSzPts val="2000"/>
              <a:buAutoNum type="alphaUcParenR"/>
            </a:pPr>
            <a:r>
              <a:rPr lang="en" sz="2000"/>
              <a:t>One of them</a:t>
            </a:r>
            <a:endParaRPr sz="2000"/>
          </a:p>
          <a:p>
            <a:pPr indent="-355600" lvl="0" marL="457200" rtl="0" algn="l">
              <a:spcBef>
                <a:spcPts val="0"/>
              </a:spcBef>
              <a:spcAft>
                <a:spcPts val="0"/>
              </a:spcAft>
              <a:buSzPts val="2000"/>
              <a:buAutoNum type="alphaUcParenR"/>
            </a:pPr>
            <a:r>
              <a:rPr lang="en" sz="2000">
                <a:highlight>
                  <a:srgbClr val="33CC33"/>
                </a:highlight>
              </a:rPr>
              <a:t>None of them</a:t>
            </a:r>
            <a:endParaRPr sz="2000">
              <a:highlight>
                <a:srgbClr val="33CC33"/>
              </a:highlight>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pic>
        <p:nvPicPr>
          <p:cNvPr id="220" name="Google Shape;220;p36"/>
          <p:cNvPicPr preferRelativeResize="0"/>
          <p:nvPr/>
        </p:nvPicPr>
        <p:blipFill>
          <a:blip r:embed="rId3">
            <a:alphaModFix/>
          </a:blip>
          <a:stretch>
            <a:fillRect/>
          </a:stretch>
        </p:blipFill>
        <p:spPr>
          <a:xfrm>
            <a:off x="1268775" y="152400"/>
            <a:ext cx="6606438" cy="48387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pic>
        <p:nvPicPr>
          <p:cNvPr id="225" name="Google Shape;225;p37"/>
          <p:cNvPicPr preferRelativeResize="0"/>
          <p:nvPr/>
        </p:nvPicPr>
        <p:blipFill>
          <a:blip r:embed="rId3">
            <a:alphaModFix/>
          </a:blip>
          <a:stretch>
            <a:fillRect/>
          </a:stretch>
        </p:blipFill>
        <p:spPr>
          <a:xfrm>
            <a:off x="-20924" y="0"/>
            <a:ext cx="4918648" cy="5143500"/>
          </a:xfrm>
          <a:prstGeom prst="rect">
            <a:avLst/>
          </a:prstGeom>
          <a:noFill/>
          <a:ln>
            <a:noFill/>
          </a:ln>
        </p:spPr>
      </p:pic>
      <p:sp>
        <p:nvSpPr>
          <p:cNvPr id="226" name="Google Shape;226;p37"/>
          <p:cNvSpPr txBox="1"/>
          <p:nvPr/>
        </p:nvSpPr>
        <p:spPr>
          <a:xfrm>
            <a:off x="4698225" y="1094100"/>
            <a:ext cx="4068600" cy="2955300"/>
          </a:xfrm>
          <a:prstGeom prst="rect">
            <a:avLst/>
          </a:prstGeom>
          <a:noFill/>
          <a:ln>
            <a:noFill/>
          </a:ln>
        </p:spPr>
        <p:txBody>
          <a:bodyPr anchorCtr="0" anchor="t" bIns="91425" lIns="91425" spcFirstLastPara="1" rIns="91425" wrap="square" tIns="91425">
            <a:spAutoFit/>
          </a:bodyPr>
          <a:lstStyle/>
          <a:p>
            <a:pPr indent="0" lvl="0" marL="457200" rtl="0" algn="l">
              <a:spcBef>
                <a:spcPts val="0"/>
              </a:spcBef>
              <a:spcAft>
                <a:spcPts val="0"/>
              </a:spcAft>
              <a:buNone/>
            </a:pPr>
            <a:r>
              <a:t/>
            </a:r>
            <a:endParaRPr sz="2000"/>
          </a:p>
          <a:p>
            <a:pPr indent="-355600" lvl="0" marL="457200" rtl="0" algn="l">
              <a:spcBef>
                <a:spcPts val="0"/>
              </a:spcBef>
              <a:spcAft>
                <a:spcPts val="0"/>
              </a:spcAft>
              <a:buSzPts val="2000"/>
              <a:buChar char="-"/>
            </a:pPr>
            <a:r>
              <a:rPr lang="en" sz="2000"/>
              <a:t>It’s hard to maintain a positive outlook when it sometimes feels like you’re being bombarded with the negatives</a:t>
            </a:r>
            <a:endParaRPr sz="2000"/>
          </a:p>
          <a:p>
            <a:pPr indent="0" lvl="0" marL="457200" rtl="0" algn="l">
              <a:spcBef>
                <a:spcPts val="0"/>
              </a:spcBef>
              <a:spcAft>
                <a:spcPts val="0"/>
              </a:spcAft>
              <a:buNone/>
            </a:pPr>
            <a:r>
              <a:t/>
            </a:r>
            <a:endParaRPr sz="2000"/>
          </a:p>
          <a:p>
            <a:pPr indent="-355600" lvl="0" marL="457200" rtl="0" algn="l">
              <a:spcBef>
                <a:spcPts val="0"/>
              </a:spcBef>
              <a:spcAft>
                <a:spcPts val="0"/>
              </a:spcAft>
              <a:buSzPts val="2000"/>
              <a:buChar char="-"/>
            </a:pPr>
            <a:r>
              <a:rPr lang="en" sz="2000"/>
              <a:t>It can also be difficult to not over-dramatise or misinterpret negative information</a:t>
            </a:r>
            <a:endParaRPr sz="20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3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232" name="Google Shape;232;p38"/>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233" name="Google Shape;233;p38"/>
          <p:cNvPicPr preferRelativeResize="0"/>
          <p:nvPr/>
        </p:nvPicPr>
        <p:blipFill>
          <a:blip r:embed="rId3">
            <a:alphaModFix/>
          </a:blip>
          <a:stretch>
            <a:fillRect/>
          </a:stretch>
        </p:blipFill>
        <p:spPr>
          <a:xfrm>
            <a:off x="311688" y="597413"/>
            <a:ext cx="8365575" cy="4052887"/>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