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53c267bd1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53c267bd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11b2d5e88b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11b2d5e88b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11b2d5e88b8_0_145:notes"/>
          <p:cNvSpPr/>
          <p:nvPr>
            <p:ph idx="2" type="sldImg"/>
          </p:nvPr>
        </p:nvSpPr>
        <p:spPr>
          <a:xfrm>
            <a:off x="367307" y="1143550"/>
            <a:ext cx="6123300" cy="3085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" name="Google Shape;65;g11b2d5e88b8_0_145:notes"/>
          <p:cNvSpPr txBox="1"/>
          <p:nvPr>
            <p:ph idx="1" type="body"/>
          </p:nvPr>
        </p:nvSpPr>
        <p:spPr>
          <a:xfrm>
            <a:off x="685802" y="4400555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6" name="Google Shape;66;g11b2d5e88b8_0_145:notes"/>
          <p:cNvSpPr txBox="1"/>
          <p:nvPr>
            <p:ph idx="12" type="sldNum"/>
          </p:nvPr>
        </p:nvSpPr>
        <p:spPr>
          <a:xfrm>
            <a:off x="3884621" y="8685225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11b2d5e88b8_0_231:notes"/>
          <p:cNvSpPr/>
          <p:nvPr>
            <p:ph idx="2" type="sldImg"/>
          </p:nvPr>
        </p:nvSpPr>
        <p:spPr>
          <a:xfrm>
            <a:off x="367307" y="1143550"/>
            <a:ext cx="6123300" cy="3085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3" name="Google Shape;73;g11b2d5e88b8_0_231:notes"/>
          <p:cNvSpPr txBox="1"/>
          <p:nvPr>
            <p:ph idx="1" type="body"/>
          </p:nvPr>
        </p:nvSpPr>
        <p:spPr>
          <a:xfrm>
            <a:off x="685802" y="4400555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4" name="Google Shape;74;g11b2d5e88b8_0_231:notes"/>
          <p:cNvSpPr txBox="1"/>
          <p:nvPr>
            <p:ph idx="12" type="sldNum"/>
          </p:nvPr>
        </p:nvSpPr>
        <p:spPr>
          <a:xfrm>
            <a:off x="3884621" y="8685225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129180556e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129180556e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https://www.unwomen.org/en/news/stories/2019/10/i-am-generation-equality-amika-george-period-poverty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05a8f9da02_0_1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05a8f9da02_0_1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bloodygoodperiod.com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05a8f9da02_0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105a8f9da02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122128078c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122128078c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https://thehygienebank.com/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11b2d5e88b8_0_1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11b2d5e88b8_0_1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www.youtube.com/watch?v=LW4MeEI_z9g" TargetMode="External"/><Relationship Id="rId4" Type="http://schemas.openxmlformats.org/officeDocument/2006/relationships/hyperlink" Target="http://www.youtube.com/watch?v=LW4MeEI_z9g" TargetMode="External"/><Relationship Id="rId5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Relationship Id="rId4" Type="http://schemas.openxmlformats.org/officeDocument/2006/relationships/image" Target="../media/image7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title"/>
          </p:nvPr>
        </p:nvSpPr>
        <p:spPr>
          <a:xfrm>
            <a:off x="311700" y="2220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https://www.youtube.com/watch?v=LW4MeEI_z9g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 title="Period poverty headstrong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37200" y="1017725"/>
            <a:ext cx="5501033" cy="412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 rotWithShape="1">
          <a:blip r:embed="rId3">
            <a:alphaModFix/>
          </a:blip>
          <a:srcRect b="0" l="2720" r="5053" t="0"/>
          <a:stretch/>
        </p:blipFill>
        <p:spPr>
          <a:xfrm>
            <a:off x="-12" y="0"/>
            <a:ext cx="4895637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/>
          <p:nvPr/>
        </p:nvSpPr>
        <p:spPr>
          <a:xfrm>
            <a:off x="4895625" y="1104775"/>
            <a:ext cx="4248300" cy="2988300"/>
          </a:xfrm>
          <a:prstGeom prst="rect">
            <a:avLst/>
          </a:prstGeom>
          <a:solidFill>
            <a:srgbClr val="FBE4D4"/>
          </a:solidFill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b="1" lang="en" sz="2900">
                <a:latin typeface="Calibri"/>
                <a:ea typeface="Calibri"/>
                <a:cs typeface="Calibri"/>
                <a:sym typeface="Calibri"/>
              </a:rPr>
              <a:t>Intersectional Feminist Discussion Group </a:t>
            </a:r>
            <a:endParaRPr b="1" sz="29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b="1" lang="en" sz="2900">
                <a:latin typeface="Calibri"/>
                <a:ea typeface="Calibri"/>
                <a:cs typeface="Calibri"/>
                <a:sym typeface="Calibri"/>
              </a:rPr>
              <a:t>X</a:t>
            </a:r>
            <a:endParaRPr b="1" sz="29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b="1" lang="en" sz="2900">
                <a:latin typeface="Calibri"/>
                <a:ea typeface="Calibri"/>
                <a:cs typeface="Calibri"/>
                <a:sym typeface="Calibri"/>
              </a:rPr>
              <a:t>Headstrong</a:t>
            </a:r>
            <a:endParaRPr b="1" sz="29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t/>
            </a:r>
            <a:endParaRPr b="1" sz="29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b="1" lang="en" sz="2900">
                <a:latin typeface="Calibri"/>
                <a:ea typeface="Calibri"/>
                <a:cs typeface="Calibri"/>
                <a:sym typeface="Calibri"/>
              </a:rPr>
              <a:t>Period poverty</a:t>
            </a:r>
            <a:endParaRPr b="1" sz="29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t/>
            </a:r>
            <a:endParaRPr b="1" sz="29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t/>
            </a:r>
            <a:endParaRPr b="1" sz="29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/>
          <p:nvPr/>
        </p:nvSpPr>
        <p:spPr>
          <a:xfrm>
            <a:off x="277594" y="2332781"/>
            <a:ext cx="8671500" cy="2765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15"/>
          <p:cNvSpPr/>
          <p:nvPr/>
        </p:nvSpPr>
        <p:spPr>
          <a:xfrm>
            <a:off x="277600" y="229950"/>
            <a:ext cx="8671500" cy="675600"/>
          </a:xfrm>
          <a:prstGeom prst="rect">
            <a:avLst/>
          </a:prstGeom>
          <a:solidFill>
            <a:srgbClr val="FBE4D4"/>
          </a:solidFill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800">
                <a:solidFill>
                  <a:schemeClr val="dk1"/>
                </a:solidFill>
              </a:rPr>
              <a:t>Cost</a:t>
            </a:r>
            <a:endParaRPr b="1" sz="29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t/>
            </a:r>
            <a:endParaRPr b="1" sz="2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15"/>
          <p:cNvSpPr txBox="1"/>
          <p:nvPr>
            <p:ph idx="4294967295" type="body"/>
          </p:nvPr>
        </p:nvSpPr>
        <p:spPr>
          <a:xfrm>
            <a:off x="311700" y="1152475"/>
            <a:ext cx="8520600" cy="379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Cost of one 20 pack of Tampax tampons: £1.90 (£2.50 for a plastic applicator).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The average person who menstruates will have periods from age 13 to 51.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That is approximately 456 periods, which each last 4-7 days.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That means a person is menstruating for 6.25 years over the course of their life.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The total cost of this will be upwards of £1000, based on a person using 24 tampons per cycle (one tampon every six hours for a six-day period).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However this does not take into account the fact that most people change their tampon more regularly, use different tampon sizes at different times, use a pad overnight or the cost of ruined underwear.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/>
          <p:nvPr/>
        </p:nvSpPr>
        <p:spPr>
          <a:xfrm>
            <a:off x="277594" y="2332781"/>
            <a:ext cx="8671500" cy="2765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16"/>
          <p:cNvSpPr/>
          <p:nvPr/>
        </p:nvSpPr>
        <p:spPr>
          <a:xfrm>
            <a:off x="277600" y="229950"/>
            <a:ext cx="8671500" cy="675600"/>
          </a:xfrm>
          <a:prstGeom prst="rect">
            <a:avLst/>
          </a:prstGeom>
          <a:solidFill>
            <a:srgbClr val="FBE4D4"/>
          </a:solidFill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800">
                <a:solidFill>
                  <a:schemeClr val="dk1"/>
                </a:solidFill>
              </a:rPr>
              <a:t>Period poverty</a:t>
            </a:r>
            <a:endParaRPr b="1" sz="29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t/>
            </a:r>
            <a:endParaRPr b="1" sz="2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16"/>
          <p:cNvSpPr txBox="1"/>
          <p:nvPr>
            <p:ph idx="4294967295" type="body"/>
          </p:nvPr>
        </p:nvSpPr>
        <p:spPr>
          <a:xfrm>
            <a:off x="311700" y="1152475"/>
            <a:ext cx="8520600" cy="386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From January 2020 the tampon tax - taxing period products as “luxury items” - was removed in the UK.</a:t>
            </a:r>
            <a:endParaRPr sz="20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/>
              <a:t>However, many people still cannot afford period products, and are unable to realistically use alternatives to tampons and pads such as menstrual cups, which rely on stable access to a toilet and water to wash them out. </a:t>
            </a:r>
            <a:endParaRPr sz="20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/>
              <a:t>In Scotland, local authorities must provide period products “to anyone who needs them” free of charge from 2020. </a:t>
            </a:r>
            <a:endParaRPr sz="20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/>
              <a:t>Period poverty is a UK-wide and worldwide problem, and stigma often prevents it being talked about. </a:t>
            </a:r>
            <a:endParaRPr sz="20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345700" cy="3563814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7"/>
          <p:cNvSpPr/>
          <p:nvPr/>
        </p:nvSpPr>
        <p:spPr>
          <a:xfrm>
            <a:off x="5345700" y="0"/>
            <a:ext cx="3798300" cy="3563700"/>
          </a:xfrm>
          <a:prstGeom prst="rect">
            <a:avLst/>
          </a:prstGeom>
          <a:solidFill>
            <a:srgbClr val="FBE4D4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900">
                <a:solidFill>
                  <a:schemeClr val="dk1"/>
                </a:solidFill>
              </a:rPr>
              <a:t>Amika George started a campaign called Free Periods to get free period products in all state schools.</a:t>
            </a:r>
            <a:endParaRPr sz="2900"/>
          </a:p>
        </p:txBody>
      </p:sp>
      <p:pic>
        <p:nvPicPr>
          <p:cNvPr id="85" name="Google Shape;8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40925" y="3716225"/>
            <a:ext cx="9225857" cy="1427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Period products</a:t>
            </a:r>
            <a:endParaRPr/>
          </a:p>
        </p:txBody>
      </p:sp>
      <p:sp>
        <p:nvSpPr>
          <p:cNvPr id="98" name="Google Shape;98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Bloody Good Period have started a campaign to not call items</a:t>
            </a:r>
            <a:r>
              <a:rPr lang="en"/>
              <a:t> sanitary products because sanitary or menstrual hygiene suggests there is something dirty or unclean about periods, which there is not.</a:t>
            </a:r>
            <a:endParaRPr/>
          </a:p>
        </p:txBody>
      </p:sp>
      <p:pic>
        <p:nvPicPr>
          <p:cNvPr id="99" name="Google Shape;9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92750" y="3368847"/>
            <a:ext cx="3151250" cy="1767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18725" y="3368850"/>
            <a:ext cx="2847975" cy="183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2317525"/>
            <a:ext cx="4005324" cy="2825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99175" y="1992873"/>
            <a:ext cx="2844831" cy="1600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7" name="Google Shape;107;p20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108" name="Google Shape;108;p20"/>
            <p:cNvPicPr preferRelativeResize="0"/>
            <p:nvPr/>
          </p:nvPicPr>
          <p:blipFill rotWithShape="1">
            <a:blip r:embed="rId3">
              <a:alphaModFix/>
            </a:blip>
            <a:srcRect b="74350" l="0" r="77620" t="0"/>
            <a:stretch/>
          </p:blipFill>
          <p:spPr>
            <a:xfrm>
              <a:off x="0" y="0"/>
              <a:ext cx="9144000" cy="51435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9" name="Google Shape;109;p2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714500" y="304800"/>
              <a:ext cx="5715000" cy="45339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10" name="Google Shape;110;p20"/>
          <p:cNvPicPr preferRelativeResize="0"/>
          <p:nvPr/>
        </p:nvPicPr>
        <p:blipFill rotWithShape="1">
          <a:blip r:embed="rId3">
            <a:alphaModFix/>
          </a:blip>
          <a:srcRect b="74350" l="0" r="77620" t="0"/>
          <a:stretch/>
        </p:blipFill>
        <p:spPr>
          <a:xfrm>
            <a:off x="1866900" y="457200"/>
            <a:ext cx="1278975" cy="1162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1"/>
          <p:cNvSpPr txBox="1"/>
          <p:nvPr>
            <p:ph idx="1" type="body"/>
          </p:nvPr>
        </p:nvSpPr>
        <p:spPr>
          <a:xfrm>
            <a:off x="311700" y="1937875"/>
            <a:ext cx="8520600" cy="263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arenR"/>
            </a:pPr>
            <a:r>
              <a:rPr lang="en"/>
              <a:t>Have a conversation with a friend or family member who may not be aware of period poverty.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arenR"/>
            </a:pPr>
            <a:r>
              <a:rPr lang="en"/>
              <a:t>We will be collecting period products to donate to a local Hitchin charity to help support those in period poverty: you could donate by dropping off unopened packets of pads or tampons to the box outside the lower school hall.</a:t>
            </a:r>
            <a:endParaRPr/>
          </a:p>
        </p:txBody>
      </p:sp>
      <p:pic>
        <p:nvPicPr>
          <p:cNvPr id="116" name="Google Shape;11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6393266" cy="1738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82150" y="3683225"/>
            <a:ext cx="2261850" cy="1460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