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5"/>
    <p:sldMasterId id="2147483671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y="5143500" cx="9144000"/>
  <p:notesSz cx="6858000" cy="9144000"/>
  <p:embeddedFontLst>
    <p:embeddedFont>
      <p:font typeface="Oswald"/>
      <p:regular r:id="rId20"/>
      <p:bold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C23A202-2364-4DE1-8057-9808C6DCC7D9}">
  <a:tblStyle styleId="{4C23A202-2364-4DE1-8057-9808C6DCC7D9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swald-regular.fntdata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21" Type="http://schemas.openxmlformats.org/officeDocument/2006/relationships/font" Target="fonts/Oswald-bold.fntdata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2.xml"/><Relationship Id="rId6" Type="http://schemas.openxmlformats.org/officeDocument/2006/relationships/slideMaster" Target="slideMasters/slideMaster2.xml"/><Relationship Id="rId18" Type="http://schemas.openxmlformats.org/officeDocument/2006/relationships/slide" Target="slides/slide1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eb9a4f1c6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eb9a4f1c6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eea9b15dd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eea9b15dd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fd024ffe62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0" name="Google Shape;110;gfd024ffe62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fd024ffe62_1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" name="Google Shape;118;gfd024ffe62_1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fd024ffe62_0_1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" name="Google Shape;127;gfd024ffe62_0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fd024ffe62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" name="Google Shape;142;gfd024ffe62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6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fd024ffe62_1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" name="Google Shape;151;gfd024ffe62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6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fd024ffe62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" name="Google Shape;160;gfd024ffe62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62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fd024ffe62_0_1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" name="Google Shape;175;gfd024ffe62_0_1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fd024ffe62_0_1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gfd024ffe62_0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572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200">
              <a:solidFill>
                <a:srgbClr val="121212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eb9a4f1c69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eb9a4f1c69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eb9a4f1c69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eb9a4f1c69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6" name="Google Shape;56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7" name="Google Shape;57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60" name="Google Shape;60;p1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4" name="Google Shape;64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8" name="Google Shape;68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9" name="Google Shape;69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3" name="Google Shape;83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4" name="Google Shape;84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5" name="Google Shape;85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88" name="Google Shape;88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2" name="Google Shape;92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www.loom.com/share/17ae24b29a4044809dba70a155675b16" TargetMode="External"/><Relationship Id="rId4" Type="http://schemas.openxmlformats.org/officeDocument/2006/relationships/hyperlink" Target="https://www.loom.com/share/17ae24b29a4044809dba70a155675b16" TargetMode="External"/><Relationship Id="rId5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Relationship Id="rId4" Type="http://schemas.openxmlformats.org/officeDocument/2006/relationships/hyperlink" Target="http://www.youtube.com/watch?v=hM3_9dii36g" TargetMode="External"/><Relationship Id="rId5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Relationship Id="rId4" Type="http://schemas.openxmlformats.org/officeDocument/2006/relationships/hyperlink" Target="http://www.youtube.com/watch?v=QlQ-MEZgRGY" TargetMode="External"/><Relationship Id="rId5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12.png"/><Relationship Id="rId5" Type="http://schemas.openxmlformats.org/officeDocument/2006/relationships/image" Target="../media/image11.png"/><Relationship Id="rId6" Type="http://schemas.openxmlformats.org/officeDocument/2006/relationships/image" Target="../media/image10.png"/><Relationship Id="rId7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Relationship Id="rId4" Type="http://schemas.openxmlformats.org/officeDocument/2006/relationships/hyperlink" Target="https://www.degreesymbol.net/" TargetMode="External"/><Relationship Id="rId5" Type="http://schemas.openxmlformats.org/officeDocument/2006/relationships/hyperlink" Target="https://www.degreesymbol.net/" TargetMode="External"/><Relationship Id="rId6" Type="http://schemas.openxmlformats.org/officeDocument/2006/relationships/hyperlink" Target="https://www.degreesymbol.net/" TargetMode="External"/><Relationship Id="rId7" Type="http://schemas.openxmlformats.org/officeDocument/2006/relationships/image" Target="../media/image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Relationship Id="rId4" Type="http://schemas.openxmlformats.org/officeDocument/2006/relationships/image" Target="../media/image14.png"/><Relationship Id="rId5" Type="http://schemas.openxmlformats.org/officeDocument/2006/relationships/hyperlink" Target="https://www.degreesymbol.net/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s://www.tutor2u.net/geography/blog/geography-news-quiz-cop26-special" TargetMode="External"/><Relationship Id="rId4" Type="http://schemas.openxmlformats.org/officeDocument/2006/relationships/hyperlink" Target="https://www.youtube.com/playlist?list=PLxfRaIHcilDcogQRTD1rzEmp5i_aed-K_" TargetMode="External"/><Relationship Id="rId5" Type="http://schemas.openxmlformats.org/officeDocument/2006/relationships/hyperlink" Target="https://footprint.wwf.org.uk/#/" TargetMode="External"/><Relationship Id="rId6" Type="http://schemas.openxmlformats.org/officeDocument/2006/relationships/image" Target="../media/image1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5"/>
          <p:cNvSpPr txBox="1"/>
          <p:nvPr>
            <p:ph idx="1" type="body"/>
          </p:nvPr>
        </p:nvSpPr>
        <p:spPr>
          <a:xfrm>
            <a:off x="5010725" y="-239025"/>
            <a:ext cx="40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Headstrong 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100" name="Google Shape;100;p25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5"/>
          <p:cNvPicPr preferRelativeResize="0"/>
          <p:nvPr/>
        </p:nvPicPr>
        <p:blipFill rotWithShape="1">
          <a:blip r:embed="rId4">
            <a:alphaModFix/>
          </a:blip>
          <a:srcRect b="25116" l="10804" r="10788" t="18592"/>
          <a:stretch/>
        </p:blipFill>
        <p:spPr>
          <a:xfrm>
            <a:off x="5010725" y="1665250"/>
            <a:ext cx="4028100" cy="1920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6"/>
          <p:cNvSpPr txBox="1"/>
          <p:nvPr/>
        </p:nvSpPr>
        <p:spPr>
          <a:xfrm>
            <a:off x="0" y="0"/>
            <a:ext cx="7094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https://www.loom.com/share/17ae24b29a4044809dba70a155675b16</a:t>
            </a:r>
            <a:r>
              <a:rPr lang="en"/>
              <a:t> </a:t>
            </a:r>
            <a:endParaRPr/>
          </a:p>
        </p:txBody>
      </p:sp>
      <p:pic>
        <p:nvPicPr>
          <p:cNvPr id="107" name="Google Shape;107;p26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7552" l="0" r="0" t="0"/>
          <a:stretch/>
        </p:blipFill>
        <p:spPr>
          <a:xfrm>
            <a:off x="457200" y="552600"/>
            <a:ext cx="8227425" cy="4276326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7"/>
          <p:cNvPicPr preferRelativeResize="0"/>
          <p:nvPr/>
        </p:nvPicPr>
        <p:blipFill rotWithShape="1">
          <a:blip r:embed="rId3">
            <a:alphaModFix/>
          </a:blip>
          <a:srcRect b="67191" l="54470" r="0" t="35845"/>
          <a:stretch/>
        </p:blipFill>
        <p:spPr>
          <a:xfrm flipH="1" rot="10800000">
            <a:off x="0" y="1975"/>
            <a:ext cx="9144001" cy="34392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7"/>
          <p:cNvSpPr txBox="1"/>
          <p:nvPr/>
        </p:nvSpPr>
        <p:spPr>
          <a:xfrm>
            <a:off x="0" y="-76200"/>
            <a:ext cx="1219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" sz="2100" u="none" cap="none" strike="noStrike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COP26</a:t>
            </a:r>
            <a:endParaRPr b="1" i="0" sz="2100" u="none" cap="none" strike="noStrike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14" name="Google Shape;114;p27"/>
          <p:cNvSpPr txBox="1"/>
          <p:nvPr/>
        </p:nvSpPr>
        <p:spPr>
          <a:xfrm>
            <a:off x="111525" y="391300"/>
            <a:ext cx="43176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</a:t>
            </a:r>
            <a:r>
              <a:rPr b="1" i="0" lang="en" sz="24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b="1" lang="en" sz="2400">
                <a:solidFill>
                  <a:srgbClr val="0000FF"/>
                </a:solidFill>
              </a:rPr>
              <a:t>OP26</a:t>
            </a:r>
            <a:r>
              <a:rPr b="0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very year, world leaders gather to discuss #climatechange at something called the Conference of the Parties, or COP. This is the 26th Conference and so the upcoming gathering in Glasgow is called #COP26&#10;&#10;We have partnered with Votes for Schools on a short series of videos explaining what COP26 is and why Young People should care about it.&#10;&#10;To sign up for the free resources from Votes for Schools around this subject, click this link:&#10;&#10;https://mailchi.mp/votesforschools/cop26-100-000-childrens-voices&#10;&#10;To find out more about COP26, visit the official site&#10;&#10;https://ukcop26.org/&#10;&#10;COP26 will be held at the Scottish Event Campus in Glasgow&#10;&#10;https://www.sec.co.uk/&#10;&#10;All filming completed following the latest covid-19 social distancing rules. &#10;&#10;The Social bit:&#10;Follow us on social media for more content and updates&#10;Twitter: https://twitter.com/YouthCitizenUK​​​​&#10;Instagram: http://instagram.com/youthcitizenserv... &#10;Visit our blog https://www.thecontentcreatives.com/y... &#10;&#10;Contact us: If you have ideas for future videos to support young citizens please email rob@thecontentcreatives.com&#10;&#10;Videos made by The Content Creatives&#10;http://www.thecontentcreatives.com​&#10;&#10;#ClimateChange​ #Getoutthevote​ #Yourvotematters" id="115" name="Google Shape;115;p27" title="What is COP26?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4326" y="990800"/>
            <a:ext cx="8719825" cy="389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8"/>
          <p:cNvSpPr txBox="1"/>
          <p:nvPr/>
        </p:nvSpPr>
        <p:spPr>
          <a:xfrm>
            <a:off x="5830825" y="945400"/>
            <a:ext cx="3205500" cy="3945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" sz="27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Climate change</a:t>
            </a:r>
            <a:r>
              <a:rPr b="1" i="0" lang="en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is the change in our climate as a result of </a:t>
            </a:r>
            <a:r>
              <a:rPr b="1" i="0" lang="en" sz="27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global warming</a:t>
            </a:r>
            <a:r>
              <a:rPr b="1" i="0" lang="en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r>
              <a:rPr b="0" i="0" lang="en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which is caused by an increase in </a:t>
            </a:r>
            <a:r>
              <a:rPr b="1" i="0" lang="en" sz="27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Carbon Dioxide</a:t>
            </a:r>
            <a:r>
              <a:rPr b="1" i="0" lang="en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our atmosphere</a:t>
            </a:r>
            <a:r>
              <a:rPr b="1" i="0" lang="en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1" i="0" sz="2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28"/>
          <p:cNvPicPr preferRelativeResize="0"/>
          <p:nvPr/>
        </p:nvPicPr>
        <p:blipFill rotWithShape="1">
          <a:blip r:embed="rId3">
            <a:alphaModFix/>
          </a:blip>
          <a:srcRect b="67191" l="54470" r="0" t="35845"/>
          <a:stretch/>
        </p:blipFill>
        <p:spPr>
          <a:xfrm flipH="1" rot="10800000">
            <a:off x="0" y="1975"/>
            <a:ext cx="9144001" cy="343925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28"/>
          <p:cNvSpPr txBox="1"/>
          <p:nvPr/>
        </p:nvSpPr>
        <p:spPr>
          <a:xfrm>
            <a:off x="0" y="-76200"/>
            <a:ext cx="1219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" sz="2100" u="none" cap="none" strike="noStrike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COP26</a:t>
            </a:r>
            <a:endParaRPr b="1" i="0" sz="2100" u="none" cap="none" strike="noStrike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3" name="Google Shape;123;p28"/>
          <p:cNvSpPr txBox="1"/>
          <p:nvPr/>
        </p:nvSpPr>
        <p:spPr>
          <a:xfrm>
            <a:off x="111525" y="391300"/>
            <a:ext cx="43176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</a:t>
            </a:r>
            <a:r>
              <a:rPr b="1" i="0" lang="en" sz="24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Climate Change</a:t>
            </a:r>
            <a:r>
              <a:rPr b="0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veryone’s talking about climate change but what is our climate? And why is it changing?  Our climate has been changing much faster and there are many ways you and I can make a difference.&#10;&#10;Learn more about climate change and what you can do:&#10;https://www.canada.ca/en/services/environment/weather/climatechange.html&#10;https://www.climatekids.ca&#10;&#10;&#10;* * * * *  Transcript  * * * * *&#10;Everyone’s talking about climate change. &#10;But what is our climate? And why is it changing? &#10;Our climate is the earth’s normal weather, over a very long time. &#10;It usually takes hundreds, or thousands of years for the climate to change. &#10;But recently, our climate has been changing much faster. &#10;All these changes make life harder for our plants, animals, and for people around the world. &#10;And the biggest cause of climate change, is humans.  Including you and me. &#10;When we use fuel, like oil and gasoline, or remove forests to make room for cities or farms, we release greenhouse gases into our atmosphere. &#10;These greenhouse gasses cause our climate to get warmer. &#10;Normally, when the heat from the sun warms our planet, some of the heat reflects back into space.  But greenhouse gases act like a big blanket, holding some of it in. &#10;This extra heat can cause all sorts of problems for our planet; and the plants, animals and people who live here. &#10;Our ice and snow is melting faster. &#10;Our oceans are getting warmer, and higher. &#10;And our weather is becoming more extreme;  with more heat waves, heavy rainfalls and powerful hurricanes. &#10;Luckily, many countries around the world are working together to fight climate change. &#10;And there are lots easy ways you and I can help too. &#10;Like reusing things, instead of throwing them out;  instead of driving, ride your bike or take the bus;  use less electricity;  and eat food grown closer to home. &#10;You and I - we can make a difference. &#10;We can fight climate change." id="124" name="Google Shape;124;p28" title="What is Climate Change?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945400"/>
            <a:ext cx="5622275" cy="4098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9"/>
          <p:cNvSpPr txBox="1"/>
          <p:nvPr/>
        </p:nvSpPr>
        <p:spPr>
          <a:xfrm>
            <a:off x="0" y="421025"/>
            <a:ext cx="91440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Average global temperatures have increased by 1.2</a:t>
            </a:r>
            <a:r>
              <a:rPr lang="en" sz="2100">
                <a:solidFill>
                  <a:schemeClr val="dk1"/>
                </a:solidFill>
                <a:highlight>
                  <a:schemeClr val="lt1"/>
                </a:highlight>
              </a:rPr>
              <a:t>°</a:t>
            </a:r>
            <a:r>
              <a:rPr b="1" i="0" lang="en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 since 1850</a:t>
            </a:r>
            <a:endParaRPr b="0" i="0" sz="21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29"/>
          <p:cNvSpPr txBox="1"/>
          <p:nvPr/>
        </p:nvSpPr>
        <p:spPr>
          <a:xfrm>
            <a:off x="376950" y="1406225"/>
            <a:ext cx="84834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seemingly small increase in temperature has resulted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serious </a:t>
            </a:r>
            <a:r>
              <a:rPr b="1" i="0" lang="en" sz="24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climate change</a:t>
            </a:r>
            <a:r>
              <a:rPr b="0" i="0" lang="en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with impacts such as: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29"/>
          <p:cNvPicPr preferRelativeResize="0"/>
          <p:nvPr/>
        </p:nvPicPr>
        <p:blipFill rotWithShape="1">
          <a:blip r:embed="rId3">
            <a:alphaModFix/>
          </a:blip>
          <a:srcRect b="67191" l="54470" r="0" t="35845"/>
          <a:stretch/>
        </p:blipFill>
        <p:spPr>
          <a:xfrm flipH="1" rot="10800000">
            <a:off x="0" y="1975"/>
            <a:ext cx="9144001" cy="343925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9"/>
          <p:cNvSpPr txBox="1"/>
          <p:nvPr/>
        </p:nvSpPr>
        <p:spPr>
          <a:xfrm>
            <a:off x="0" y="-76200"/>
            <a:ext cx="1219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" sz="2100" u="none" cap="none" strike="noStrike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COP26</a:t>
            </a:r>
            <a:endParaRPr b="1" i="0" sz="2100" u="none" cap="none" strike="noStrike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graphicFrame>
        <p:nvGraphicFramePr>
          <p:cNvPr id="133" name="Google Shape;133;p29"/>
          <p:cNvGraphicFramePr/>
          <p:nvPr/>
        </p:nvGraphicFramePr>
        <p:xfrm>
          <a:off x="116125" y="238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{4C23A202-2364-4DE1-8057-9808C6DCC7D9}</a:tableStyleId>
              </a:tblPr>
              <a:tblGrid>
                <a:gridCol w="1763600"/>
                <a:gridCol w="1763600"/>
                <a:gridCol w="1763600"/>
                <a:gridCol w="1763600"/>
                <a:gridCol w="1763600"/>
              </a:tblGrid>
              <a:tr h="1282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" sz="1800" u="none" cap="none" strike="noStrike">
                          <a:solidFill>
                            <a:schemeClr val="dk1"/>
                          </a:solidFill>
                        </a:rPr>
                        <a:t>Melting Ice in Antarctica and sea-level rise</a:t>
                      </a:r>
                      <a:endParaRPr b="1" sz="18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" sz="1800" u="none" cap="none" strike="noStrike">
                          <a:solidFill>
                            <a:schemeClr val="dk1"/>
                          </a:solidFill>
                        </a:rPr>
                        <a:t>Intense heat waves, drought and famine</a:t>
                      </a:r>
                      <a:endParaRPr b="1" sz="18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" sz="1800" u="none" cap="none" strike="noStrike">
                          <a:solidFill>
                            <a:schemeClr val="dk1"/>
                          </a:solidFill>
                        </a:rPr>
                        <a:t>Increased storms and flooding</a:t>
                      </a:r>
                      <a:endParaRPr b="1" sz="18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" sz="1800" u="none" cap="none" strike="noStrike">
                          <a:solidFill>
                            <a:schemeClr val="dk1"/>
                          </a:solidFill>
                        </a:rPr>
                        <a:t>Loss of biodiversity and extinctions</a:t>
                      </a:r>
                      <a:endParaRPr b="1" sz="18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" sz="1800" u="none" cap="none" strike="noStrike">
                          <a:solidFill>
                            <a:schemeClr val="dk1"/>
                          </a:solidFill>
                        </a:rPr>
                        <a:t>Increased wildfires including in Siberia</a:t>
                      </a:r>
                      <a:endParaRPr b="1" sz="18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134" name="Google Shape;134;p29"/>
          <p:cNvSpPr txBox="1"/>
          <p:nvPr/>
        </p:nvSpPr>
        <p:spPr>
          <a:xfrm>
            <a:off x="2895600" y="776525"/>
            <a:ext cx="30000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i="0" lang="en" sz="31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So what?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29"/>
          <p:cNvSpPr/>
          <p:nvPr/>
        </p:nvSpPr>
        <p:spPr>
          <a:xfrm>
            <a:off x="7170525" y="2336725"/>
            <a:ext cx="1867500" cy="1410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9"/>
          <p:cNvSpPr/>
          <p:nvPr/>
        </p:nvSpPr>
        <p:spPr>
          <a:xfrm>
            <a:off x="5406925" y="2336725"/>
            <a:ext cx="3631200" cy="1410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29"/>
          <p:cNvSpPr/>
          <p:nvPr/>
        </p:nvSpPr>
        <p:spPr>
          <a:xfrm>
            <a:off x="3643325" y="2336725"/>
            <a:ext cx="5394900" cy="1410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9"/>
          <p:cNvSpPr/>
          <p:nvPr/>
        </p:nvSpPr>
        <p:spPr>
          <a:xfrm>
            <a:off x="1879725" y="2336725"/>
            <a:ext cx="7158600" cy="1410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9"/>
          <p:cNvSpPr/>
          <p:nvPr/>
        </p:nvSpPr>
        <p:spPr>
          <a:xfrm>
            <a:off x="53725" y="2336725"/>
            <a:ext cx="8984700" cy="1410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0"/>
          <p:cNvSpPr txBox="1"/>
          <p:nvPr/>
        </p:nvSpPr>
        <p:spPr>
          <a:xfrm>
            <a:off x="4375" y="428825"/>
            <a:ext cx="8678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Why do we need COP26?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30"/>
          <p:cNvSpPr txBox="1"/>
          <p:nvPr/>
        </p:nvSpPr>
        <p:spPr>
          <a:xfrm>
            <a:off x="4375" y="943300"/>
            <a:ext cx="8936400" cy="189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i="0" lang="en" sz="2500" u="none" cap="none" strike="noStrike">
                <a:solidFill>
                  <a:srgbClr val="666666"/>
                </a:solidFill>
                <a:highlight>
                  <a:srgbClr val="FFFFFF"/>
                </a:highlight>
              </a:rPr>
              <a:t>One of the main goals of COP26 is to review the targets set at COP21 in Paris in 2015 where all the countries present agreed to </a:t>
            </a:r>
            <a:r>
              <a:rPr i="0" lang="en" sz="2500" u="none" cap="none" strike="noStrike">
                <a:solidFill>
                  <a:srgbClr val="FF0000"/>
                </a:solidFill>
                <a:highlight>
                  <a:srgbClr val="FFFFFF"/>
                </a:highlight>
              </a:rPr>
              <a:t>prevent global temperatures from warming by more than 2°C, </a:t>
            </a:r>
            <a:r>
              <a:rPr i="0" lang="en" sz="2500" u="none" cap="none" strike="noStrike">
                <a:solidFill>
                  <a:srgbClr val="666666"/>
                </a:solidFill>
                <a:highlight>
                  <a:srgbClr val="FFFFFF"/>
                </a:highlight>
              </a:rPr>
              <a:t>and </a:t>
            </a:r>
            <a:r>
              <a:rPr b="1" i="0" lang="en" sz="2500" u="none" cap="none" strike="noStrike">
                <a:solidFill>
                  <a:srgbClr val="666666"/>
                </a:solidFill>
                <a:highlight>
                  <a:srgbClr val="FFFFFF"/>
                </a:highlight>
              </a:rPr>
              <a:t>try </a:t>
            </a:r>
            <a:r>
              <a:rPr i="0" lang="en" sz="2500" u="none" cap="none" strike="noStrike">
                <a:solidFill>
                  <a:srgbClr val="666666"/>
                </a:solidFill>
                <a:highlight>
                  <a:srgbClr val="FFFFFF"/>
                </a:highlight>
              </a:rPr>
              <a:t>to keep the increase as low as </a:t>
            </a:r>
            <a:r>
              <a:rPr i="0" lang="en" sz="2500" u="none" cap="none" strike="noStrike">
                <a:solidFill>
                  <a:srgbClr val="FF0000"/>
                </a:solidFill>
                <a:highlight>
                  <a:srgbClr val="FFFFFF"/>
                </a:highlight>
              </a:rPr>
              <a:t>1.5°C</a:t>
            </a:r>
            <a:r>
              <a:rPr i="0" lang="en" sz="2500" u="none" cap="none" strike="noStrike">
                <a:solidFill>
                  <a:srgbClr val="666666"/>
                </a:solidFill>
                <a:highlight>
                  <a:srgbClr val="FFFFFF"/>
                </a:highlight>
              </a:rPr>
              <a:t>.</a:t>
            </a:r>
            <a:endParaRPr i="0" sz="2500" u="none" cap="none" strike="noStrike">
              <a:solidFill>
                <a:srgbClr val="666666"/>
              </a:solidFill>
              <a:highlight>
                <a:srgbClr val="FFFFFF"/>
              </a:highlight>
            </a:endParaRPr>
          </a:p>
        </p:txBody>
      </p:sp>
      <p:pic>
        <p:nvPicPr>
          <p:cNvPr id="146" name="Google Shape;146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64459" y="3011450"/>
            <a:ext cx="2775716" cy="184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30"/>
          <p:cNvPicPr preferRelativeResize="0"/>
          <p:nvPr/>
        </p:nvPicPr>
        <p:blipFill rotWithShape="1">
          <a:blip r:embed="rId4">
            <a:alphaModFix/>
          </a:blip>
          <a:srcRect b="67191" l="54470" r="0" t="35845"/>
          <a:stretch/>
        </p:blipFill>
        <p:spPr>
          <a:xfrm flipH="1" rot="10800000">
            <a:off x="0" y="1975"/>
            <a:ext cx="9144001" cy="343925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30"/>
          <p:cNvSpPr txBox="1"/>
          <p:nvPr/>
        </p:nvSpPr>
        <p:spPr>
          <a:xfrm>
            <a:off x="0" y="-76200"/>
            <a:ext cx="1219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" sz="2100" u="none" cap="none" strike="noStrike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COP26</a:t>
            </a:r>
            <a:endParaRPr b="1" i="0" sz="2100" u="none" cap="none" strike="noStrike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31"/>
          <p:cNvPicPr preferRelativeResize="0"/>
          <p:nvPr/>
        </p:nvPicPr>
        <p:blipFill rotWithShape="1">
          <a:blip r:embed="rId3">
            <a:alphaModFix/>
          </a:blip>
          <a:srcRect b="67191" l="54470" r="0" t="35845"/>
          <a:stretch/>
        </p:blipFill>
        <p:spPr>
          <a:xfrm flipH="1" rot="10800000">
            <a:off x="0" y="1975"/>
            <a:ext cx="9144001" cy="343925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31"/>
          <p:cNvSpPr txBox="1"/>
          <p:nvPr/>
        </p:nvSpPr>
        <p:spPr>
          <a:xfrm>
            <a:off x="0" y="-76200"/>
            <a:ext cx="1219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" sz="2100" u="none" cap="none" strike="noStrike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COP26</a:t>
            </a:r>
            <a:endParaRPr b="1" i="0" sz="2100" u="none" cap="none" strike="noStrike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55" name="Google Shape;155;p31"/>
          <p:cNvSpPr txBox="1"/>
          <p:nvPr/>
        </p:nvSpPr>
        <p:spPr>
          <a:xfrm>
            <a:off x="0" y="431700"/>
            <a:ext cx="9144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Why is 1.</a:t>
            </a:r>
            <a:r>
              <a:rPr b="1" i="0" lang="en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r>
              <a:rPr lang="en" sz="2400">
                <a:solidFill>
                  <a:schemeClr val="dk1"/>
                </a:solidFill>
                <a:highlight>
                  <a:schemeClr val="lt1"/>
                </a:highlight>
              </a:rPr>
              <a:t>°</a:t>
            </a:r>
            <a:r>
              <a:rPr b="1" i="0" lang="en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 </a:t>
            </a:r>
            <a:r>
              <a:rPr b="1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warming so important?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31"/>
          <p:cNvSpPr txBox="1"/>
          <p:nvPr/>
        </p:nvSpPr>
        <p:spPr>
          <a:xfrm>
            <a:off x="0" y="946175"/>
            <a:ext cx="9144000" cy="310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2"/>
                </a:solidFill>
                <a:highlight>
                  <a:srgbClr val="FFFFFF"/>
                </a:highlight>
              </a:rPr>
              <a:t>Limiting temperature rise to 1.5°C could:</a:t>
            </a:r>
            <a:endParaRPr sz="2400">
              <a:solidFill>
                <a:schemeClr val="dk2"/>
              </a:solidFill>
              <a:highlight>
                <a:srgbClr val="FFFFFF"/>
              </a:highlight>
            </a:endParaRPr>
          </a:p>
          <a:p>
            <a:pPr indent="-3810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</a:pPr>
            <a:r>
              <a:rPr lang="en" sz="2400">
                <a:solidFill>
                  <a:schemeClr val="dk2"/>
                </a:solidFill>
                <a:highlight>
                  <a:srgbClr val="FFFFFF"/>
                </a:highlight>
              </a:rPr>
              <a:t>Reduce the number of people exposed to climate-related risks by several hundred million</a:t>
            </a:r>
            <a:endParaRPr sz="2400">
              <a:solidFill>
                <a:schemeClr val="dk2"/>
              </a:solidFill>
              <a:highlight>
                <a:srgbClr val="FFFFFF"/>
              </a:highlight>
            </a:endParaRPr>
          </a:p>
          <a:p>
            <a:pPr indent="-3810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</a:pPr>
            <a:r>
              <a:rPr lang="en" sz="2400">
                <a:solidFill>
                  <a:schemeClr val="dk2"/>
                </a:solidFill>
                <a:highlight>
                  <a:srgbClr val="FFFFFF"/>
                </a:highlight>
              </a:rPr>
              <a:t>Reduce pressure on food security and human health</a:t>
            </a:r>
            <a:endParaRPr sz="2400">
              <a:solidFill>
                <a:schemeClr val="dk2"/>
              </a:solidFill>
              <a:highlight>
                <a:srgbClr val="FFFFFF"/>
              </a:highlight>
            </a:endParaRPr>
          </a:p>
          <a:p>
            <a:pPr indent="-3810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</a:pPr>
            <a:r>
              <a:rPr lang="en" sz="2400">
                <a:solidFill>
                  <a:schemeClr val="dk2"/>
                </a:solidFill>
                <a:highlight>
                  <a:srgbClr val="FFFFFF"/>
                </a:highlight>
              </a:rPr>
              <a:t>Better protect small island states from sea level rise</a:t>
            </a:r>
            <a:endParaRPr sz="2400">
              <a:solidFill>
                <a:schemeClr val="dk2"/>
              </a:solidFill>
              <a:highlight>
                <a:srgbClr val="FFFFFF"/>
              </a:highlight>
            </a:endParaRPr>
          </a:p>
          <a:p>
            <a:pPr indent="-3810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</a:pPr>
            <a:r>
              <a:rPr lang="en" sz="2400">
                <a:solidFill>
                  <a:schemeClr val="dk2"/>
                </a:solidFill>
                <a:highlight>
                  <a:srgbClr val="FFFFFF"/>
                </a:highlight>
              </a:rPr>
              <a:t>Cut extinction rates and preserve some coral reefs</a:t>
            </a:r>
            <a:endParaRPr sz="2400">
              <a:solidFill>
                <a:schemeClr val="dk2"/>
              </a:solidFill>
              <a:highlight>
                <a:srgbClr val="FFFFFF"/>
              </a:highlight>
            </a:endParaRPr>
          </a:p>
          <a:p>
            <a:pPr indent="-3810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</a:pPr>
            <a:r>
              <a:rPr lang="en" sz="2400">
                <a:solidFill>
                  <a:schemeClr val="dk2"/>
                </a:solidFill>
                <a:highlight>
                  <a:srgbClr val="FFFFFF"/>
                </a:highlight>
              </a:rPr>
              <a:t>Reduce the risk of irreversible polar ice sheet melt</a:t>
            </a:r>
            <a:endParaRPr sz="2400">
              <a:solidFill>
                <a:schemeClr val="dk2"/>
              </a:solidFill>
              <a:highlight>
                <a:srgbClr val="FFFFFF"/>
              </a:highlight>
            </a:endParaRPr>
          </a:p>
        </p:txBody>
      </p:sp>
      <p:pic>
        <p:nvPicPr>
          <p:cNvPr id="157" name="Google Shape;157;p31"/>
          <p:cNvPicPr preferRelativeResize="0"/>
          <p:nvPr/>
        </p:nvPicPr>
        <p:blipFill rotWithShape="1">
          <a:blip r:embed="rId4">
            <a:alphaModFix/>
          </a:blip>
          <a:srcRect b="9745" l="9017" r="10037" t="9308"/>
          <a:stretch/>
        </p:blipFill>
        <p:spPr>
          <a:xfrm>
            <a:off x="7473600" y="3473100"/>
            <a:ext cx="1670400" cy="167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32"/>
          <p:cNvPicPr preferRelativeResize="0"/>
          <p:nvPr/>
        </p:nvPicPr>
        <p:blipFill rotWithShape="1">
          <a:blip r:embed="rId3">
            <a:alphaModFix/>
          </a:blip>
          <a:srcRect b="67191" l="54470" r="0" t="35845"/>
          <a:stretch/>
        </p:blipFill>
        <p:spPr>
          <a:xfrm flipH="1" rot="10800000">
            <a:off x="0" y="1975"/>
            <a:ext cx="9144001" cy="34392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32"/>
          <p:cNvSpPr txBox="1"/>
          <p:nvPr/>
        </p:nvSpPr>
        <p:spPr>
          <a:xfrm>
            <a:off x="0" y="-76200"/>
            <a:ext cx="1219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" sz="2100" u="none" cap="none" strike="noStrike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COP26</a:t>
            </a:r>
            <a:endParaRPr b="1" i="0" sz="2100" u="none" cap="none" strike="noStrike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64" name="Google Shape;164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2625" y="1042900"/>
            <a:ext cx="806600" cy="80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52625" y="2115514"/>
            <a:ext cx="774163" cy="774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3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2625" y="3123250"/>
            <a:ext cx="806600" cy="80660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32"/>
          <p:cNvSpPr txBox="1"/>
          <p:nvPr/>
        </p:nvSpPr>
        <p:spPr>
          <a:xfrm>
            <a:off x="276425" y="428825"/>
            <a:ext cx="86352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will happen at COP26?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32"/>
          <p:cNvSpPr txBox="1"/>
          <p:nvPr/>
        </p:nvSpPr>
        <p:spPr>
          <a:xfrm>
            <a:off x="1456825" y="989650"/>
            <a:ext cx="7159800" cy="84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" sz="2000" u="none" cap="none" strike="noStrike">
                <a:solidFill>
                  <a:srgbClr val="666666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Leaders from 200 countries will review progress made since COP21 in Paris (2015)</a:t>
            </a:r>
            <a:endParaRPr b="1" i="0" sz="2000" u="none" cap="none" strike="noStrike">
              <a:solidFill>
                <a:srgbClr val="666666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32"/>
          <p:cNvSpPr txBox="1"/>
          <p:nvPr/>
        </p:nvSpPr>
        <p:spPr>
          <a:xfrm>
            <a:off x="1456825" y="2031050"/>
            <a:ext cx="7159800" cy="84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" sz="2000" u="none" cap="none" strike="noStrike">
                <a:solidFill>
                  <a:srgbClr val="666666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They will then make new decisions on how to cut carbon dioxide emissions.</a:t>
            </a:r>
            <a:endParaRPr b="1" i="0" sz="2000" u="none" cap="none" strike="noStrike">
              <a:solidFill>
                <a:srgbClr val="666666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32"/>
          <p:cNvSpPr txBox="1"/>
          <p:nvPr/>
        </p:nvSpPr>
        <p:spPr>
          <a:xfrm>
            <a:off x="1456825" y="3072450"/>
            <a:ext cx="7159800" cy="84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" sz="2000" u="none" cap="none" strike="noStrike">
                <a:solidFill>
                  <a:srgbClr val="666666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rich countries will review their pledge to provide financial assistance to poorer countries ($100 bn)</a:t>
            </a:r>
            <a:endParaRPr b="1" i="0" sz="2000" u="none" cap="none" strike="noStrike">
              <a:solidFill>
                <a:srgbClr val="666666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3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90025" y="4186653"/>
            <a:ext cx="774175" cy="711872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32"/>
          <p:cNvSpPr txBox="1"/>
          <p:nvPr/>
        </p:nvSpPr>
        <p:spPr>
          <a:xfrm>
            <a:off x="1456825" y="4113850"/>
            <a:ext cx="7159800" cy="84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" sz="20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Many people believe that COP26 is our last chance to stop a climate catastrophe</a:t>
            </a:r>
            <a:endParaRPr b="1" i="0" sz="2000" u="none" cap="none" strike="noStrike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oogle Shape;177;p33"/>
          <p:cNvPicPr preferRelativeResize="0"/>
          <p:nvPr/>
        </p:nvPicPr>
        <p:blipFill rotWithShape="1">
          <a:blip r:embed="rId3">
            <a:alphaModFix/>
          </a:blip>
          <a:srcRect b="0" l="0" r="0" t="14668"/>
          <a:stretch/>
        </p:blipFill>
        <p:spPr>
          <a:xfrm>
            <a:off x="178300" y="1622300"/>
            <a:ext cx="5747451" cy="3417023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33"/>
          <p:cNvSpPr/>
          <p:nvPr/>
        </p:nvSpPr>
        <p:spPr>
          <a:xfrm>
            <a:off x="6117325" y="3985275"/>
            <a:ext cx="2839200" cy="1001400"/>
          </a:xfrm>
          <a:prstGeom prst="wedgeRoundRectCallout">
            <a:avLst>
              <a:gd fmla="val -80044" name="adj1"/>
              <a:gd fmla="val -11901" name="adj2"/>
              <a:gd fmla="val 0" name="adj3"/>
            </a:avLst>
          </a:prstGeom>
          <a:solidFill>
            <a:srgbClr val="D5A6BD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are </a:t>
            </a:r>
            <a:r>
              <a:rPr b="1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NOT on track </a:t>
            </a:r>
            <a:r>
              <a:rPr b="0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meet the Paris Agreement of </a:t>
            </a:r>
            <a:r>
              <a:rPr b="1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i="0" lang="en" sz="1900" u="none" cap="none" strike="noStrike">
                <a:solidFill>
                  <a:schemeClr val="dk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°</a:t>
            </a:r>
            <a:r>
              <a:rPr b="1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endParaRPr b="1" i="0" sz="19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33"/>
          <p:cNvSpPr/>
          <p:nvPr/>
        </p:nvSpPr>
        <p:spPr>
          <a:xfrm>
            <a:off x="6955225" y="2663275"/>
            <a:ext cx="2077500" cy="1154400"/>
          </a:xfrm>
          <a:prstGeom prst="wedgeRoundRectCallout">
            <a:avLst>
              <a:gd fmla="val -102402" name="adj1"/>
              <a:gd fmla="val 52776" name="adj2"/>
              <a:gd fmla="val 0" name="adj3"/>
            </a:avLst>
          </a:prstGeom>
          <a:solidFill>
            <a:srgbClr val="6FA8DC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Current </a:t>
            </a:r>
            <a:r>
              <a:rPr b="1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targets</a:t>
            </a:r>
            <a:r>
              <a:rPr b="0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means warming will be at least </a:t>
            </a:r>
            <a:r>
              <a:rPr b="1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2.4</a:t>
            </a:r>
            <a:r>
              <a:rPr b="1" i="0" lang="en" sz="1900" u="none" cap="none" strike="noStrike">
                <a:solidFill>
                  <a:schemeClr val="dk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°</a:t>
            </a:r>
            <a:r>
              <a:rPr b="1" i="0" lang="en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endParaRPr b="1" i="0" sz="19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33"/>
          <p:cNvSpPr/>
          <p:nvPr/>
        </p:nvSpPr>
        <p:spPr>
          <a:xfrm>
            <a:off x="6323125" y="1350738"/>
            <a:ext cx="2427600" cy="1001400"/>
          </a:xfrm>
          <a:prstGeom prst="wedgeRoundRectCallout">
            <a:avLst>
              <a:gd fmla="val -106391" name="adj1"/>
              <a:gd fmla="val 155436" name="adj2"/>
              <a:gd fmla="val 0" name="adj3"/>
            </a:avLst>
          </a:prstGeom>
          <a:solidFill>
            <a:srgbClr val="FF9900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Current policies means warming will be </a:t>
            </a:r>
            <a:r>
              <a:rPr b="1" i="0" lang="en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2.7-3.1</a:t>
            </a:r>
            <a:r>
              <a:rPr b="1" i="0" lang="en" sz="1900" u="none" cap="none" strike="noStrike">
                <a:solidFill>
                  <a:schemeClr val="dk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°</a:t>
            </a:r>
            <a:r>
              <a:rPr b="1" i="0" lang="en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endParaRPr b="1" i="0" sz="1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33"/>
          <p:cNvSpPr txBox="1"/>
          <p:nvPr/>
        </p:nvSpPr>
        <p:spPr>
          <a:xfrm>
            <a:off x="88400" y="406900"/>
            <a:ext cx="5313900" cy="115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1" i="0" lang="en" sz="2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So, how are we doing?</a:t>
            </a:r>
            <a:endParaRPr b="1" i="0" sz="25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" sz="1900" u="none" cap="none" strike="noStrike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Remember the </a:t>
            </a:r>
            <a:r>
              <a:rPr b="1" i="0" lang="en" sz="1900" u="sng" cap="none" strike="noStrike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Paris Agreement</a:t>
            </a:r>
            <a:r>
              <a:rPr b="0" i="0" lang="en" sz="1900" u="none" cap="none" strike="noStrike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 was to keep </a:t>
            </a:r>
            <a:r>
              <a:rPr b="1" i="0" lang="en" sz="1900" u="sng" cap="none" strike="noStrike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Global Warming </a:t>
            </a:r>
            <a:r>
              <a:rPr b="0" i="0" lang="en" sz="1900" u="none" cap="none" strike="noStrike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below 2</a:t>
            </a:r>
            <a:r>
              <a:rPr lang="en" sz="1900">
                <a:solidFill>
                  <a:schemeClr val="dk2"/>
                </a:solidFill>
                <a:highlight>
                  <a:schemeClr val="lt1"/>
                </a:highlight>
              </a:rPr>
              <a:t>°</a:t>
            </a:r>
            <a:r>
              <a:rPr b="0" i="0" lang="en" sz="1900" u="none" cap="none" strike="noStrike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C by the year 2100. </a:t>
            </a:r>
            <a:endParaRPr b="0" i="0" sz="1900" u="none" cap="none" strike="noStrike">
              <a:solidFill>
                <a:srgbClr val="6666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33"/>
          <p:cNvSpPr txBox="1"/>
          <p:nvPr/>
        </p:nvSpPr>
        <p:spPr>
          <a:xfrm>
            <a:off x="5212075" y="431700"/>
            <a:ext cx="3856200" cy="738900"/>
          </a:xfrm>
          <a:prstGeom prst="rect">
            <a:avLst/>
          </a:prstGeom>
          <a:solidFill>
            <a:srgbClr val="FFFF00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Target</a:t>
            </a:r>
            <a:r>
              <a:rPr b="0" i="0" lang="en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What we say we will do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Policy</a:t>
            </a:r>
            <a:r>
              <a:rPr b="0" i="0" lang="en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What are are actually doing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33"/>
          <p:cNvPicPr preferRelativeResize="0"/>
          <p:nvPr/>
        </p:nvPicPr>
        <p:blipFill rotWithShape="1">
          <a:blip r:embed="rId7">
            <a:alphaModFix/>
          </a:blip>
          <a:srcRect b="67191" l="54470" r="0" t="35845"/>
          <a:stretch/>
        </p:blipFill>
        <p:spPr>
          <a:xfrm flipH="1" rot="10800000">
            <a:off x="0" y="1975"/>
            <a:ext cx="9144001" cy="343925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33"/>
          <p:cNvSpPr txBox="1"/>
          <p:nvPr/>
        </p:nvSpPr>
        <p:spPr>
          <a:xfrm>
            <a:off x="0" y="-76200"/>
            <a:ext cx="1219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" sz="2100" u="none" cap="none" strike="noStrike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COP26</a:t>
            </a:r>
            <a:endParaRPr b="1" i="0" sz="2100" u="none" cap="none" strike="noStrike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4"/>
          <p:cNvSpPr txBox="1"/>
          <p:nvPr/>
        </p:nvSpPr>
        <p:spPr>
          <a:xfrm>
            <a:off x="1621150" y="3580100"/>
            <a:ext cx="6645300" cy="9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" sz="2400" u="none" cap="none" strike="noStrike">
                <a:solidFill>
                  <a:srgbClr val="3F3F4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UK, has set a target for all of the nation's electricity to come from clean sources by 2035</a:t>
            </a:r>
            <a:endParaRPr b="0" i="0" sz="2400" u="none" cap="none" strike="noStrike">
              <a:solidFill>
                <a:srgbClr val="3F3F4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34"/>
          <p:cNvSpPr txBox="1"/>
          <p:nvPr/>
        </p:nvSpPr>
        <p:spPr>
          <a:xfrm>
            <a:off x="511975" y="2352550"/>
            <a:ext cx="7961400" cy="9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" sz="2400" u="none" cap="none" strike="noStrike">
                <a:solidFill>
                  <a:srgbClr val="3F3F4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Decisions which could affect our jobs, how we heat our homes, what we eat and how we travel.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34"/>
          <p:cNvPicPr preferRelativeResize="0"/>
          <p:nvPr/>
        </p:nvPicPr>
        <p:blipFill rotWithShape="1">
          <a:blip r:embed="rId3">
            <a:alphaModFix/>
          </a:blip>
          <a:srcRect b="67191" l="54470" r="0" t="35845"/>
          <a:stretch/>
        </p:blipFill>
        <p:spPr>
          <a:xfrm flipH="1" rot="10800000">
            <a:off x="0" y="1975"/>
            <a:ext cx="9144001" cy="343925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34"/>
          <p:cNvSpPr txBox="1"/>
          <p:nvPr/>
        </p:nvSpPr>
        <p:spPr>
          <a:xfrm>
            <a:off x="0" y="-76200"/>
            <a:ext cx="1219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" sz="2100" u="none" cap="none" strike="noStrike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COP26</a:t>
            </a:r>
            <a:endParaRPr b="1" i="0" sz="2100" u="none" cap="none" strike="noStrike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93" name="Google Shape;193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1025" y="3536150"/>
            <a:ext cx="1066800" cy="10668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34"/>
          <p:cNvSpPr txBox="1"/>
          <p:nvPr/>
        </p:nvSpPr>
        <p:spPr>
          <a:xfrm>
            <a:off x="455350" y="537450"/>
            <a:ext cx="82701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 we have just seen, we are not on track to meet the less than 2</a:t>
            </a:r>
            <a:r>
              <a:rPr b="1" i="0" lang="en" sz="2400" u="none" cap="none" strike="noStrike">
                <a:solidFill>
                  <a:schemeClr val="dk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°</a:t>
            </a:r>
            <a:r>
              <a:rPr b="0" i="0" lang="en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 warming set in Paris. If we want to avoid a </a:t>
            </a:r>
            <a:r>
              <a:rPr b="1" i="0" lang="en" sz="24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Climate Catastrophe </a:t>
            </a:r>
            <a:r>
              <a:rPr b="0" i="0" lang="en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then the leaders at COP26 will need to make some </a:t>
            </a:r>
            <a:r>
              <a:rPr b="1" i="0" lang="en" sz="2400" u="none" cap="none" strike="noStrike">
                <a:solidFill>
                  <a:schemeClr val="dk1"/>
                </a:solidFill>
              </a:rPr>
              <a:t>big decisions and changes</a:t>
            </a:r>
            <a:r>
              <a:rPr b="0" i="0" lang="en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policies.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5"/>
          <p:cNvSpPr txBox="1"/>
          <p:nvPr>
            <p:ph type="ctrTitle"/>
          </p:nvPr>
        </p:nvSpPr>
        <p:spPr>
          <a:xfrm>
            <a:off x="311700" y="1393775"/>
            <a:ext cx="8520600" cy="301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5925" lvl="0" marL="457200" rtl="0" algn="l">
              <a:spcBef>
                <a:spcPts val="0"/>
              </a:spcBef>
              <a:spcAft>
                <a:spcPts val="0"/>
              </a:spcAft>
              <a:buSzPts val="2950"/>
              <a:buAutoNum type="arabicPeriod"/>
            </a:pPr>
            <a:r>
              <a:rPr lang="en" sz="2950"/>
              <a:t>Complete the </a:t>
            </a:r>
            <a:r>
              <a:rPr lang="en" sz="2950" u="sng">
                <a:solidFill>
                  <a:schemeClr val="hlink"/>
                </a:solidFill>
                <a:hlinkClick r:id="rId3"/>
              </a:rPr>
              <a:t>COP26 class quiz</a:t>
            </a:r>
            <a:r>
              <a:rPr lang="en" sz="2950"/>
              <a:t> as a form.</a:t>
            </a:r>
            <a:endParaRPr sz="2950"/>
          </a:p>
          <a:p>
            <a:pPr indent="-415925" lvl="0" marL="457200" rtl="0" algn="l">
              <a:spcBef>
                <a:spcPts val="0"/>
              </a:spcBef>
              <a:spcAft>
                <a:spcPts val="0"/>
              </a:spcAft>
              <a:buSzPts val="2950"/>
              <a:buAutoNum type="arabicPeriod"/>
            </a:pPr>
            <a:r>
              <a:rPr lang="en" sz="2950"/>
              <a:t>Watch the </a:t>
            </a:r>
            <a:r>
              <a:rPr lang="en" sz="2950"/>
              <a:t>daily</a:t>
            </a:r>
            <a:r>
              <a:rPr lang="en" sz="2950"/>
              <a:t> COP26 updates from </a:t>
            </a:r>
            <a:r>
              <a:rPr lang="en" sz="2950"/>
              <a:t>the</a:t>
            </a:r>
            <a:r>
              <a:rPr lang="en" sz="2950"/>
              <a:t> </a:t>
            </a:r>
            <a:r>
              <a:rPr lang="en" sz="2950" u="sng">
                <a:solidFill>
                  <a:schemeClr val="hlink"/>
                </a:solidFill>
                <a:hlinkClick r:id="rId4"/>
              </a:rPr>
              <a:t>Royal Meteorological Society</a:t>
            </a:r>
            <a:r>
              <a:rPr lang="en" sz="2950"/>
              <a:t>.</a:t>
            </a:r>
            <a:endParaRPr sz="2950"/>
          </a:p>
          <a:p>
            <a:pPr indent="-415925" lvl="0" marL="457200" rtl="0" algn="l">
              <a:spcBef>
                <a:spcPts val="0"/>
              </a:spcBef>
              <a:spcAft>
                <a:spcPts val="0"/>
              </a:spcAft>
              <a:buSzPts val="2950"/>
              <a:buAutoNum type="arabicPeriod"/>
            </a:pPr>
            <a:r>
              <a:rPr lang="en" sz="2950"/>
              <a:t>Calculate your own </a:t>
            </a:r>
            <a:r>
              <a:rPr lang="en" sz="2950" u="sng">
                <a:solidFill>
                  <a:schemeClr val="hlink"/>
                </a:solidFill>
                <a:hlinkClick r:id="rId5"/>
              </a:rPr>
              <a:t>carbon footprint</a:t>
            </a:r>
            <a:r>
              <a:rPr lang="en" sz="2950"/>
              <a:t>.</a:t>
            </a:r>
            <a:endParaRPr sz="2950"/>
          </a:p>
          <a:p>
            <a:pPr indent="-415925" lvl="0" marL="457200" rtl="0" algn="l">
              <a:spcBef>
                <a:spcPts val="0"/>
              </a:spcBef>
              <a:spcAft>
                <a:spcPts val="0"/>
              </a:spcAft>
              <a:buSzPts val="2950"/>
              <a:buAutoNum type="arabicPeriod"/>
            </a:pPr>
            <a:r>
              <a:rPr lang="en" sz="2950"/>
              <a:t>Make a </a:t>
            </a:r>
            <a:r>
              <a:rPr b="1" lang="en" sz="2950"/>
              <a:t>#PromiseToThePlanet</a:t>
            </a:r>
            <a:r>
              <a:rPr lang="en" sz="2950"/>
              <a:t> by making a </a:t>
            </a:r>
            <a:r>
              <a:rPr lang="en" sz="2950"/>
              <a:t>climate</a:t>
            </a:r>
            <a:r>
              <a:rPr lang="en" sz="2950"/>
              <a:t> friendly change to your lifestyle. Can you keep it up?</a:t>
            </a:r>
            <a:endParaRPr sz="2950"/>
          </a:p>
        </p:txBody>
      </p:sp>
      <p:pic>
        <p:nvPicPr>
          <p:cNvPr id="200" name="Google Shape;200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0"/>
            <a:ext cx="4794949" cy="130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07" name="Google Shape;207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9213" y="586625"/>
            <a:ext cx="8365575" cy="4052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