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0f7ce25ba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0f7ce25ba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10f7ce25ba4_1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10f7ce25ba4_1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10f7ce25ba4_1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10f7ce25ba4_1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10f7ce25ba4_1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10f7ce25ba4_1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10f7ce25ba4_1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10f7ce25ba4_1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https://www.youtube.com/watch?v=rpolpKTWrp4" TargetMode="External"/><Relationship Id="rId4" Type="http://schemas.openxmlformats.org/officeDocument/2006/relationships/hyperlink" Target="http://www.youtube.com/watch?v=rpolpKTWrp4" TargetMode="External"/><Relationship Id="rId5"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hyperlink" Target="https://www.youtube.com/watch?v=30VMIEmA114" TargetMode="External"/><Relationship Id="rId4" Type="http://schemas.openxmlformats.org/officeDocument/2006/relationships/hyperlink" Target="http://www.youtube.com/watch?v=30VMIEmA114" TargetMode="External"/><Relationship Id="rId5"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www.youtube.com/watch?v=ihwcw_ofuME" TargetMode="External"/><Relationship Id="rId4" Type="http://schemas.openxmlformats.org/officeDocument/2006/relationships/hyperlink" Target="http://www.youtube.com/watch?v=ihwcw_ofuME" TargetMode="External"/><Relationship Id="rId5"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s://www.youtube.com/watch?v=gicU5so_8yQ" TargetMode="External"/><Relationship Id="rId4" Type="http://schemas.openxmlformats.org/officeDocument/2006/relationships/hyperlink" Target="https://www.youtube.com/watch?v=gicU5so_8yQ" TargetMode="External"/><Relationship Id="rId5" Type="http://schemas.openxmlformats.org/officeDocument/2006/relationships/hyperlink" Target="https://www.youtube.com/watch?v=gicU5so_8yQ" TargetMode="External"/><Relationship Id="rId6"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idx="1" type="body"/>
          </p:nvPr>
        </p:nvSpPr>
        <p:spPr>
          <a:xfrm>
            <a:off x="5010725" y="-239025"/>
            <a:ext cx="4028100" cy="34164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sz="3600"/>
          </a:p>
          <a:p>
            <a:pPr indent="0" lvl="0" marL="0" rtl="0" algn="ctr">
              <a:spcBef>
                <a:spcPts val="1200"/>
              </a:spcBef>
              <a:spcAft>
                <a:spcPts val="0"/>
              </a:spcAft>
              <a:buNone/>
            </a:pPr>
            <a:r>
              <a:rPr lang="en" sz="3600"/>
              <a:t>Headstrong </a:t>
            </a:r>
            <a:endParaRPr sz="3600"/>
          </a:p>
          <a:p>
            <a:pPr indent="0" lvl="0" marL="0" rtl="0" algn="ctr">
              <a:spcBef>
                <a:spcPts val="1200"/>
              </a:spcBef>
              <a:spcAft>
                <a:spcPts val="0"/>
              </a:spcAft>
              <a:buNone/>
            </a:pPr>
            <a:r>
              <a:t/>
            </a:r>
            <a:endParaRPr sz="3600"/>
          </a:p>
          <a:p>
            <a:pPr indent="0" lvl="0" marL="0" rtl="0" algn="l">
              <a:spcBef>
                <a:spcPts val="1200"/>
              </a:spcBef>
              <a:spcAft>
                <a:spcPts val="1200"/>
              </a:spcAft>
              <a:buNone/>
            </a:pPr>
            <a:r>
              <a:t/>
            </a:r>
            <a:endParaRPr sz="3600"/>
          </a:p>
        </p:txBody>
      </p:sp>
      <p:pic>
        <p:nvPicPr>
          <p:cNvPr id="55" name="Google Shape;55;p13"/>
          <p:cNvPicPr preferRelativeResize="0"/>
          <p:nvPr/>
        </p:nvPicPr>
        <p:blipFill rotWithShape="1">
          <a:blip r:embed="rId3">
            <a:alphaModFix/>
          </a:blip>
          <a:srcRect b="0" l="2720" r="5053" t="0"/>
          <a:stretch/>
        </p:blipFill>
        <p:spPr>
          <a:xfrm>
            <a:off x="-12" y="0"/>
            <a:ext cx="4895637" cy="5143501"/>
          </a:xfrm>
          <a:prstGeom prst="rect">
            <a:avLst/>
          </a:prstGeom>
          <a:noFill/>
          <a:ln>
            <a:noFill/>
          </a:ln>
        </p:spPr>
      </p:pic>
      <p:sp>
        <p:nvSpPr>
          <p:cNvPr id="56" name="Google Shape;56;p13"/>
          <p:cNvSpPr txBox="1"/>
          <p:nvPr/>
        </p:nvSpPr>
        <p:spPr>
          <a:xfrm>
            <a:off x="5752900" y="1607475"/>
            <a:ext cx="2606700" cy="1569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3000"/>
              <a:t>Week 17</a:t>
            </a:r>
            <a:endParaRPr sz="3000"/>
          </a:p>
          <a:p>
            <a:pPr indent="0" lvl="0" marL="0" rtl="0" algn="ctr">
              <a:spcBef>
                <a:spcPts val="0"/>
              </a:spcBef>
              <a:spcAft>
                <a:spcPts val="0"/>
              </a:spcAft>
              <a:buNone/>
            </a:pPr>
            <a:r>
              <a:t/>
            </a:r>
            <a:endParaRPr sz="3000"/>
          </a:p>
          <a:p>
            <a:pPr indent="0" lvl="0" marL="0" rtl="0" algn="ctr">
              <a:spcBef>
                <a:spcPts val="0"/>
              </a:spcBef>
              <a:spcAft>
                <a:spcPts val="0"/>
              </a:spcAft>
              <a:buNone/>
            </a:pPr>
            <a:r>
              <a:t/>
            </a:r>
            <a:endParaRPr sz="3000"/>
          </a:p>
        </p:txBody>
      </p:sp>
      <p:pic>
        <p:nvPicPr>
          <p:cNvPr id="57" name="Google Shape;57;p13"/>
          <p:cNvPicPr preferRelativeResize="0"/>
          <p:nvPr/>
        </p:nvPicPr>
        <p:blipFill>
          <a:blip r:embed="rId4">
            <a:alphaModFix/>
          </a:blip>
          <a:stretch>
            <a:fillRect/>
          </a:stretch>
        </p:blipFill>
        <p:spPr>
          <a:xfrm>
            <a:off x="5910500" y="2451600"/>
            <a:ext cx="2449100" cy="24491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4"/>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63" name="Google Shape;63;p14"/>
          <p:cNvSpPr txBox="1"/>
          <p:nvPr>
            <p:ph idx="1" type="subTitle"/>
          </p:nvPr>
        </p:nvSpPr>
        <p:spPr>
          <a:xfrm>
            <a:off x="170600" y="4507700"/>
            <a:ext cx="8520600" cy="792600"/>
          </a:xfrm>
          <a:prstGeom prst="rect">
            <a:avLst/>
          </a:prstGeom>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u="sng">
                <a:solidFill>
                  <a:schemeClr val="hlink"/>
                </a:solidFill>
                <a:hlinkClick r:id="rId3"/>
              </a:rPr>
              <a:t>https://www.youtube.com/watch?v=rpolpKTWrp4</a:t>
            </a:r>
            <a:endParaRPr/>
          </a:p>
          <a:p>
            <a:pPr indent="0" lvl="0" marL="0" rtl="0" algn="ctr">
              <a:spcBef>
                <a:spcPts val="0"/>
              </a:spcBef>
              <a:spcAft>
                <a:spcPts val="0"/>
              </a:spcAft>
              <a:buNone/>
            </a:pPr>
            <a:r>
              <a:t/>
            </a:r>
            <a:endParaRPr/>
          </a:p>
        </p:txBody>
      </p:sp>
      <p:pic>
        <p:nvPicPr>
          <p:cNvPr descr="Watch this video developed by Anxiety Canada to learn how anxiety keeps us alive, and how worries in your head affect what you feel in your body.&#10;&#10;Anxiety Canada created this video with support from BC Partners for Mental Health and Addictions Information. &#10;&#10;The BC Partners are a group of seven leading provincial mental health and addictions non-profit agencies: Anxiety Canada, BC Schizophrenia Society, Centre for Addictions Research of BC, Canadian Mental Health Association's BC Division, FORCE Society for Kids' Mental Health, Family Services of the North Shore's Jessie's Legacy Program and Mood Disorders Association of BC.&#10;&#10;For further information, please visit the following sites:&#10;www.AnxietyCanada.com&#10;http://www.HereToHelp.bc.ca" id="64" name="Google Shape;64;p14" title="Fight Flight Freeze – Anxiety Explained For Teens">
            <a:hlinkClick r:id="rId4"/>
          </p:cNvPr>
          <p:cNvPicPr preferRelativeResize="0"/>
          <p:nvPr/>
        </p:nvPicPr>
        <p:blipFill>
          <a:blip r:embed="rId5">
            <a:alphaModFix/>
          </a:blip>
          <a:stretch>
            <a:fillRect/>
          </a:stretch>
        </p:blipFill>
        <p:spPr>
          <a:xfrm>
            <a:off x="1298075" y="56375"/>
            <a:ext cx="5935100" cy="44513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
                                        </p:tgtEl>
                                        <p:attrNameLst>
                                          <p:attrName>style.visibility</p:attrName>
                                        </p:attrNameLst>
                                      </p:cBhvr>
                                      <p:to>
                                        <p:strVal val="visible"/>
                                      </p:to>
                                    </p:set>
                                    <p:animEffect filter="fade" transition="in">
                                      <p:cBhvr>
                                        <p:cTn dur="1000"/>
                                        <p:tgtEl>
                                          <p:spTgt spid="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5"/>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70" name="Google Shape;70;p15"/>
          <p:cNvSpPr txBox="1"/>
          <p:nvPr>
            <p:ph idx="1" type="subTitle"/>
          </p:nvPr>
        </p:nvSpPr>
        <p:spPr>
          <a:xfrm>
            <a:off x="311700" y="4570450"/>
            <a:ext cx="8520600" cy="792600"/>
          </a:xfrm>
          <a:prstGeom prst="rect">
            <a:avLst/>
          </a:prstGeom>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u="sng">
                <a:solidFill>
                  <a:schemeClr val="hlink"/>
                </a:solidFill>
                <a:hlinkClick r:id="rId3"/>
              </a:rPr>
              <a:t>https://www.youtube.com/watch?v=30VMIEmA114</a:t>
            </a:r>
            <a:endParaRPr/>
          </a:p>
          <a:p>
            <a:pPr indent="0" lvl="0" marL="0" rtl="0" algn="ctr">
              <a:spcBef>
                <a:spcPts val="0"/>
              </a:spcBef>
              <a:spcAft>
                <a:spcPts val="0"/>
              </a:spcAft>
              <a:buNone/>
            </a:pPr>
            <a:r>
              <a:t/>
            </a:r>
            <a:endParaRPr/>
          </a:p>
        </p:txBody>
      </p:sp>
      <p:pic>
        <p:nvPicPr>
          <p:cNvPr descr="Feeling anxious? Grounding exercises can help to calm anxious thoughts and keep you focused and mindful in your environment. The 5-4-3-2-1 method is a grounding exercise that can be done almost anywhere and it doesn't require any equipment or materials- just your brain! Take a few minutes to learn how to complete the exercise and then try it for yourself. &#10;&#10;Music credit:&#10;“Cases to Rest” by Blue Dot Sessions&#10;© 2019 (CC BY-NC-ND 4.0)&#10;https://www.sessions.blue/&#10;&#10;Voice-over credit:&#10;Jordan Jones, Dec. 2020&#10;&#10;Check out our other helpful materials and keep up with our latest activities!&#10;&#10;Website: www.thepartnershipineducation.com &#10;Twitter: https://twitter.com/PartnershipinEd &#10;Facebook: https://www.facebook.com/thepartnershipineducation/" id="71" name="Google Shape;71;p15" title="The 5-4-3-2-1 Method: A Grounding Exercise to Manage Anxiety">
            <a:hlinkClick r:id="rId4"/>
          </p:cNvPr>
          <p:cNvPicPr preferRelativeResize="0"/>
          <p:nvPr/>
        </p:nvPicPr>
        <p:blipFill>
          <a:blip r:embed="rId5">
            <a:alphaModFix/>
          </a:blip>
          <a:stretch>
            <a:fillRect/>
          </a:stretch>
        </p:blipFill>
        <p:spPr>
          <a:xfrm>
            <a:off x="1510650" y="0"/>
            <a:ext cx="6093934" cy="45704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
                                        </p:tgtEl>
                                        <p:attrNameLst>
                                          <p:attrName>style.visibility</p:attrName>
                                        </p:attrNameLst>
                                      </p:cBhvr>
                                      <p:to>
                                        <p:strVal val="visible"/>
                                      </p:to>
                                    </p:set>
                                    <p:animEffect filter="fade" transition="in">
                                      <p:cBhvr>
                                        <p:cTn dur="1000"/>
                                        <p:tgtEl>
                                          <p:spTgt spid="7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6"/>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t/>
            </a:r>
            <a:endParaRPr/>
          </a:p>
        </p:txBody>
      </p:sp>
      <p:sp>
        <p:nvSpPr>
          <p:cNvPr id="77" name="Google Shape;77;p16"/>
          <p:cNvSpPr txBox="1"/>
          <p:nvPr>
            <p:ph idx="1" type="subTitle"/>
          </p:nvPr>
        </p:nvSpPr>
        <p:spPr>
          <a:xfrm>
            <a:off x="311700" y="4512050"/>
            <a:ext cx="8520600" cy="792600"/>
          </a:xfrm>
          <a:prstGeom prst="rect">
            <a:avLst/>
          </a:prstGeom>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u="sng">
                <a:solidFill>
                  <a:schemeClr val="hlink"/>
                </a:solidFill>
                <a:hlinkClick r:id="rId3"/>
              </a:rPr>
              <a:t>https://www.youtube.com/watch?v=ihwcw_ofuME</a:t>
            </a:r>
            <a:endParaRPr/>
          </a:p>
          <a:p>
            <a:pPr indent="0" lvl="0" marL="0" rtl="0" algn="ctr">
              <a:spcBef>
                <a:spcPts val="0"/>
              </a:spcBef>
              <a:spcAft>
                <a:spcPts val="0"/>
              </a:spcAft>
              <a:buNone/>
            </a:pPr>
            <a:r>
              <a:t/>
            </a:r>
            <a:endParaRPr/>
          </a:p>
        </p:txBody>
      </p:sp>
      <p:pic>
        <p:nvPicPr>
          <p:cNvPr descr="Able takes you through body scan meditation. Kids love this and so do parents and educators.&#10;&#10;In Mindfulness for kids, Shamash Alidina describes the body scan as a way to get in touch with the body, let go of feelings of needing to get stuff done, and release pent-up emotions. Just like other forms of meditation, the body scan also trains attention. &#10;&#10;Alidina says:&#10;&#10;The body scan alternates between a wide and narrow focus of attention; from focusing on your little toe all the way through the entire body. The body scan trains your mind to be able to move from detailed attention to a wider and more spacious awareness from one moment to the next.&#10;&#10;In our 3.5 minute body scan meditation, we let the practictioner experience the meditation in a fast paced world allowing oneself to be in touch with one's body..&#10;&#10;About Fablefy:&#10;Fly With Able and Fy is our series that brings #mindfulness to you and your children. In this video, Able and Fy talk about simple breathing meditation. &#10;&#10;Check our website for more:&#10;http://www.fablefy.com&#10;https://www.facebook.com/fablefy/&#10;https://twitter.com/fablefy&#10;https://www.pinterest.com/fablefy/&#10;https://soundcloud.com/user-695567368&#10;Podcasts: fablefy&#10;&#10;Other reading:&#10;&#10;Could yoga and meditation be a good choice for kids just like adults? Continue reading: By practicing yoga poses and meditation, children can learn how to exercise, develop confidence, and concentrate better.&#10;&#10;Because children encounter emotional, social, and physical challenges or conflicts, a dedicated and intentional yoga and mindfulness practice that includes breathing techniques, behavioral guidelines, and physical postures can be incredibly valuable. Meditation and yoga is something children can practice anywhere and that the breathing, the concentration, the poses, and the way kids learn to act or react to situations, will lead to constant self-discovery and inquisitiveness. Plus, yoga is portable, and no mat, no shoes, no special wear or special clothing, or special pillow is absolutely necessary.&#10;&#10;In this video, we use music and animation to bring simple exercises to children and also make them breath.&#10;&#10;&#10;&#10;Buy our books on yoga and meditation: https://www.facebook.com/pg/fablefy/shop/?rid=196113534098339&amp;rt=6&amp;ref=page_internal" id="78" name="Google Shape;78;p16" title="3 Minutes Body Scan Meditation - Mindfulness For Kids And Adults">
            <a:hlinkClick r:id="rId4"/>
          </p:cNvPr>
          <p:cNvPicPr preferRelativeResize="0"/>
          <p:nvPr/>
        </p:nvPicPr>
        <p:blipFill>
          <a:blip r:embed="rId5">
            <a:alphaModFix/>
          </a:blip>
          <a:stretch>
            <a:fillRect/>
          </a:stretch>
        </p:blipFill>
        <p:spPr>
          <a:xfrm>
            <a:off x="1611700" y="56375"/>
            <a:ext cx="5940900" cy="44556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8"/>
                                        </p:tgtEl>
                                        <p:attrNameLst>
                                          <p:attrName>style.visibility</p:attrName>
                                        </p:attrNameLst>
                                      </p:cBhvr>
                                      <p:to>
                                        <p:strVal val="visible"/>
                                      </p:to>
                                    </p:set>
                                    <p:animEffect filter="fade" transition="in">
                                      <p:cBhvr>
                                        <p:cTn dur="1000"/>
                                        <p:tgtEl>
                                          <p:spTgt spid="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7"/>
          <p:cNvSpPr txBox="1"/>
          <p:nvPr>
            <p:ph type="title"/>
          </p:nvPr>
        </p:nvSpPr>
        <p:spPr>
          <a:xfrm>
            <a:off x="4908550" y="445025"/>
            <a:ext cx="39237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Managing anxiety</a:t>
            </a:r>
            <a:endParaRPr/>
          </a:p>
        </p:txBody>
      </p:sp>
      <p:sp>
        <p:nvSpPr>
          <p:cNvPr id="84" name="Google Shape;84;p17"/>
          <p:cNvSpPr txBox="1"/>
          <p:nvPr>
            <p:ph idx="1" type="body"/>
          </p:nvPr>
        </p:nvSpPr>
        <p:spPr>
          <a:xfrm>
            <a:off x="311700" y="1428025"/>
            <a:ext cx="8520600" cy="31410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2000"/>
              <a:t>We will all feel anxious at times, but we can learn ways to make certain that this doesn’t control us. </a:t>
            </a:r>
            <a:endParaRPr sz="2000"/>
          </a:p>
          <a:p>
            <a:pPr indent="-355600" lvl="0" marL="457200" rtl="0" algn="l">
              <a:spcBef>
                <a:spcPts val="1200"/>
              </a:spcBef>
              <a:spcAft>
                <a:spcPts val="0"/>
              </a:spcAft>
              <a:buSzPts val="2000"/>
              <a:buAutoNum type="arabicPeriod"/>
            </a:pPr>
            <a:r>
              <a:rPr lang="en" sz="2000"/>
              <a:t>Explain to someone at home the Freeze, Fight or Flight reaction and how this links to anxiety.</a:t>
            </a:r>
            <a:endParaRPr sz="2000"/>
          </a:p>
          <a:p>
            <a:pPr indent="-355600" lvl="0" marL="457200" rtl="0" algn="l">
              <a:spcBef>
                <a:spcPts val="0"/>
              </a:spcBef>
              <a:spcAft>
                <a:spcPts val="0"/>
              </a:spcAft>
              <a:buSzPts val="2000"/>
              <a:buAutoNum type="arabicPeriod"/>
            </a:pPr>
            <a:r>
              <a:rPr lang="en" sz="2000"/>
              <a:t>Practice either the body scan or the sensory grounding at least once more during the week - to manage </a:t>
            </a:r>
            <a:r>
              <a:rPr lang="en" sz="2000"/>
              <a:t>anxiety</a:t>
            </a:r>
            <a:r>
              <a:rPr lang="en" sz="2000"/>
              <a:t> we need this in our toolkit for when we feel overwhelmed. It is hard to put it into practice if you don’t practice it when you are calm. </a:t>
            </a:r>
            <a:endParaRPr sz="2000"/>
          </a:p>
        </p:txBody>
      </p:sp>
      <p:pic>
        <p:nvPicPr>
          <p:cNvPr id="85" name="Google Shape;85;p17"/>
          <p:cNvPicPr preferRelativeResize="0"/>
          <p:nvPr/>
        </p:nvPicPr>
        <p:blipFill>
          <a:blip r:embed="rId3">
            <a:alphaModFix/>
          </a:blip>
          <a:stretch>
            <a:fillRect/>
          </a:stretch>
        </p:blipFill>
        <p:spPr>
          <a:xfrm>
            <a:off x="0" y="0"/>
            <a:ext cx="4794949" cy="13040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u="sng">
                <a:solidFill>
                  <a:schemeClr val="hlink"/>
                </a:solidFill>
                <a:hlinkClick r:id="rId3"/>
              </a:rPr>
              <a:t>https:</a:t>
            </a:r>
            <a:r>
              <a:rPr lang="en" u="sng">
                <a:solidFill>
                  <a:schemeClr val="hlink"/>
                </a:solidFill>
                <a:hlinkClick r:id="rId4"/>
              </a:rPr>
              <a:t>be.com/watch?v=gicU5so_8yQ</a:t>
            </a:r>
            <a:r>
              <a:rPr lang="en" u="sng">
                <a:solidFill>
                  <a:schemeClr val="hlink"/>
                </a:solidFill>
                <a:hlinkClick r:id="rId5"/>
              </a:rPr>
              <a:t>//www.youtu</a:t>
            </a:r>
            <a:endParaRPr/>
          </a:p>
          <a:p>
            <a:pPr indent="0" lvl="0" marL="0" rtl="0" algn="l">
              <a:spcBef>
                <a:spcPts val="0"/>
              </a:spcBef>
              <a:spcAft>
                <a:spcPts val="0"/>
              </a:spcAft>
              <a:buNone/>
            </a:pPr>
            <a:r>
              <a:t/>
            </a:r>
            <a:endParaRPr/>
          </a:p>
        </p:txBody>
      </p:sp>
      <p:sp>
        <p:nvSpPr>
          <p:cNvPr id="91" name="Google Shape;91;p1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92" name="Google Shape;92;p18"/>
          <p:cNvPicPr preferRelativeResize="0"/>
          <p:nvPr/>
        </p:nvPicPr>
        <p:blipFill>
          <a:blip r:embed="rId6">
            <a:alphaModFix/>
          </a:blip>
          <a:stretch>
            <a:fillRect/>
          </a:stretch>
        </p:blipFill>
        <p:spPr>
          <a:xfrm>
            <a:off x="311700" y="1017725"/>
            <a:ext cx="8365575" cy="405288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