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18" roundtripDataSignature="AMtx7mg7okAd/rH20R7m24obSShvOZxmC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customschemas.google.com/relationships/presentationmetadata" Target="meta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129bedd2ab2_0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129bedd2ab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g129bedd2ab2_0_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1272f2246cc_0_68:notes"/>
          <p:cNvSpPr/>
          <p:nvPr>
            <p:ph idx="2" type="sldImg"/>
          </p:nvPr>
        </p:nvSpPr>
        <p:spPr>
          <a:xfrm>
            <a:off x="11433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1272f2246cc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4" name="Google Shape;94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1272f2246cc_0_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1272f2246cc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g1272f2246cc_0_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1272f2246cc_0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1272f2246c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g1272f2246cc_0_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1272f2246cc_0_1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1272f2246cc_0_1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g1272f2246cc_0_12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g1272f2246cc_0_132"/>
          <p:cNvSpPr txBox="1"/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5" name="Google Shape;15;g1272f2246cc_0_132"/>
          <p:cNvSpPr txBox="1"/>
          <p:nvPr>
            <p:ph idx="1" type="subTitle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6" name="Google Shape;16;g1272f2246cc_0_132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g1272f2246cc_0_136"/>
          <p:cNvSpPr txBox="1"/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9" name="Google Shape;19;g1272f2246cc_0_136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g1272f2246cc_0_139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g1272f2246cc_0_139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g1272f2246cc_0_139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g1272f2246cc_0_143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6" name="Google Shape;26;g1272f2246cc_0_143"/>
          <p:cNvSpPr txBox="1"/>
          <p:nvPr>
            <p:ph idx="1" type="body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7" name="Google Shape;27;g1272f2246cc_0_143"/>
          <p:cNvSpPr txBox="1"/>
          <p:nvPr>
            <p:ph idx="2" type="body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g1272f2246cc_0_143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g1272f2246cc_0_148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1" name="Google Shape;31;g1272f2246cc_0_148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g1272f2246cc_0_151"/>
          <p:cNvSpPr txBox="1"/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4" name="Google Shape;34;g1272f2246cc_0_151"/>
          <p:cNvSpPr txBox="1"/>
          <p:nvPr>
            <p:ph idx="1" type="body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5" name="Google Shape;35;g1272f2246cc_0_151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g1272f2246cc_0_155"/>
          <p:cNvSpPr txBox="1"/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8" name="Google Shape;38;g1272f2246cc_0_155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g1272f2246cc_0_158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" name="Google Shape;41;g1272f2246cc_0_158"/>
          <p:cNvSpPr txBox="1"/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2" name="Google Shape;42;g1272f2246cc_0_158"/>
          <p:cNvSpPr txBox="1"/>
          <p:nvPr>
            <p:ph idx="1" type="subTitle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3" name="Google Shape;43;g1272f2246cc_0_158"/>
          <p:cNvSpPr txBox="1"/>
          <p:nvPr>
            <p:ph idx="2" type="body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4" name="Google Shape;44;g1272f2246cc_0_158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g1272f2246cc_0_164"/>
          <p:cNvSpPr txBox="1"/>
          <p:nvPr>
            <p:ph idx="1" type="body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7" name="Google Shape;47;g1272f2246cc_0_164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1272f2246cc_0_167"/>
          <p:cNvSpPr txBox="1"/>
          <p:nvPr>
            <p:ph hasCustomPrompt="1" type="title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0" name="Google Shape;50;g1272f2246cc_0_167"/>
          <p:cNvSpPr txBox="1"/>
          <p:nvPr>
            <p:ph idx="1" type="body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1" name="Google Shape;51;g1272f2246cc_0_167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1272f2246cc_0_171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bg>
      <p:bgPr>
        <a:solidFill>
          <a:srgbClr val="FFCC99">
            <a:alpha val="20000"/>
          </a:srgbClr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Google Shape;55;g1272f2246cc_0_17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07856" y="6007565"/>
            <a:ext cx="2571821" cy="582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g1272f2246cc_0_1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75172" y="0"/>
            <a:ext cx="6762123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g1272f2246cc_0_173"/>
          <p:cNvSpPr txBox="1"/>
          <p:nvPr>
            <p:ph idx="12" type="sldNum"/>
          </p:nvPr>
        </p:nvSpPr>
        <p:spPr>
          <a:xfrm>
            <a:off x="8348870" y="202721"/>
            <a:ext cx="529200" cy="23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0" lvl="0" marL="0" rtl="0" algn="r">
              <a:spcBef>
                <a:spcPts val="0"/>
              </a:spcBef>
              <a:buNone/>
              <a:defRPr b="1" i="0" sz="900" u="none" cap="none" strike="noStrike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indent="0" lvl="1" marL="0" rtl="0" algn="r">
              <a:spcBef>
                <a:spcPts val="0"/>
              </a:spcBef>
              <a:buNone/>
              <a:defRPr b="1" i="0" sz="900" u="none" cap="none" strike="noStrike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indent="0" lvl="2" marL="0" rtl="0" algn="r">
              <a:spcBef>
                <a:spcPts val="0"/>
              </a:spcBef>
              <a:buNone/>
              <a:defRPr b="1" i="0" sz="900" u="none" cap="none" strike="noStrike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indent="0" lvl="3" marL="0" rtl="0" algn="r">
              <a:spcBef>
                <a:spcPts val="0"/>
              </a:spcBef>
              <a:buNone/>
              <a:defRPr b="1" i="0" sz="900" u="none" cap="none" strike="noStrike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indent="0" lvl="4" marL="0" rtl="0" algn="r">
              <a:spcBef>
                <a:spcPts val="0"/>
              </a:spcBef>
              <a:buNone/>
              <a:defRPr b="1" i="0" sz="900" u="none" cap="none" strike="noStrike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indent="0" lvl="5" marL="0" rtl="0" algn="r">
              <a:spcBef>
                <a:spcPts val="0"/>
              </a:spcBef>
              <a:buNone/>
              <a:defRPr b="1" i="0" sz="900" u="none" cap="none" strike="noStrike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indent="0" lvl="6" marL="0" rtl="0" algn="r">
              <a:spcBef>
                <a:spcPts val="0"/>
              </a:spcBef>
              <a:buNone/>
              <a:defRPr b="1" i="0" sz="900" u="none" cap="none" strike="noStrike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indent="0" lvl="7" marL="0" rtl="0" algn="r">
              <a:spcBef>
                <a:spcPts val="0"/>
              </a:spcBef>
              <a:buNone/>
              <a:defRPr b="1" i="0" sz="900" u="none" cap="none" strike="noStrike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indent="0" lvl="8" marL="0" rtl="0" algn="r">
              <a:spcBef>
                <a:spcPts val="0"/>
              </a:spcBef>
              <a:buNone/>
              <a:defRPr b="1" i="0" sz="900" u="none" cap="none" strike="noStrike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Break - Blue">
  <p:cSld name="Section Break - Blu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272f2246cc_0_177"/>
          <p:cNvSpPr txBox="1"/>
          <p:nvPr>
            <p:ph type="ctrTitle"/>
          </p:nvPr>
        </p:nvSpPr>
        <p:spPr>
          <a:xfrm>
            <a:off x="280511" y="1722318"/>
            <a:ext cx="5254800" cy="114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Verdana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0" name="Google Shape;60;g1272f2246cc_0_177"/>
          <p:cNvSpPr txBox="1"/>
          <p:nvPr>
            <p:ph idx="1" type="subTitle"/>
          </p:nvPr>
        </p:nvSpPr>
        <p:spPr>
          <a:xfrm>
            <a:off x="280511" y="3136736"/>
            <a:ext cx="5254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5pPr>
            <a:lvl6pPr lvl="5" rtl="0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6pPr>
            <a:lvl7pPr lvl="6" rtl="0" algn="ctr"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7pPr>
            <a:lvl8pPr lvl="7" rtl="0" algn="ctr"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8pPr>
            <a:lvl9pPr lvl="8" rtl="0" algn="ctr">
              <a:spcBef>
                <a:spcPts val="1200"/>
              </a:spcBef>
              <a:spcAft>
                <a:spcPts val="120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1" name="Google Shape;61;g1272f2246cc_0_177"/>
          <p:cNvSpPr txBox="1"/>
          <p:nvPr>
            <p:ph idx="12" type="sldNum"/>
          </p:nvPr>
        </p:nvSpPr>
        <p:spPr>
          <a:xfrm>
            <a:off x="8348870" y="202721"/>
            <a:ext cx="529200" cy="23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0" lvl="0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indent="0" lvl="1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indent="0" lvl="2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indent="0" lvl="3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indent="0" lvl="4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indent="0" lvl="5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indent="0" lvl="6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indent="0" lvl="7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indent="0" lvl="8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and Content">
  <p:cSld name="1_Title and Content">
    <p:bg>
      <p:bgPr>
        <a:solidFill>
          <a:srgbClr val="FFCC99">
            <a:alpha val="9800"/>
          </a:srgbClr>
        </a:solidFill>
      </p:bgPr>
    </p:bg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g1272f2246cc_0_18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067034" y="788276"/>
            <a:ext cx="6076967" cy="6069724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g1272f2246cc_0_181"/>
          <p:cNvSpPr txBox="1"/>
          <p:nvPr>
            <p:ph idx="12" type="sldNum"/>
          </p:nvPr>
        </p:nvSpPr>
        <p:spPr>
          <a:xfrm>
            <a:off x="8348870" y="202721"/>
            <a:ext cx="529200" cy="23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0" lvl="0" marL="0" rtl="0" algn="r">
              <a:spcBef>
                <a:spcPts val="0"/>
              </a:spcBef>
              <a:buNone/>
              <a:defRPr b="1" sz="900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indent="0" lvl="1" marL="0" rtl="0" algn="r">
              <a:spcBef>
                <a:spcPts val="0"/>
              </a:spcBef>
              <a:buNone/>
              <a:defRPr b="1" sz="900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indent="0" lvl="2" marL="0" rtl="0" algn="r">
              <a:spcBef>
                <a:spcPts val="0"/>
              </a:spcBef>
              <a:buNone/>
              <a:defRPr b="1" sz="900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indent="0" lvl="3" marL="0" rtl="0" algn="r">
              <a:spcBef>
                <a:spcPts val="0"/>
              </a:spcBef>
              <a:buNone/>
              <a:defRPr b="1" sz="900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indent="0" lvl="4" marL="0" rtl="0" algn="r">
              <a:spcBef>
                <a:spcPts val="0"/>
              </a:spcBef>
              <a:buNone/>
              <a:defRPr b="1" sz="900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indent="0" lvl="5" marL="0" rtl="0" algn="r">
              <a:spcBef>
                <a:spcPts val="0"/>
              </a:spcBef>
              <a:buNone/>
              <a:defRPr b="1" sz="900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indent="0" lvl="6" marL="0" rtl="0" algn="r">
              <a:spcBef>
                <a:spcPts val="0"/>
              </a:spcBef>
              <a:buNone/>
              <a:defRPr b="1" sz="900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indent="0" lvl="7" marL="0" rtl="0" algn="r">
              <a:spcBef>
                <a:spcPts val="0"/>
              </a:spcBef>
              <a:buNone/>
              <a:defRPr b="1" sz="900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indent="0" lvl="8" marL="0" rtl="0" algn="r">
              <a:spcBef>
                <a:spcPts val="0"/>
              </a:spcBef>
              <a:buNone/>
              <a:defRPr b="1" sz="900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Break - Green">
  <p:cSld name="Section Break - Green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272f2246cc_0_184"/>
          <p:cNvSpPr txBox="1"/>
          <p:nvPr>
            <p:ph type="ctrTitle"/>
          </p:nvPr>
        </p:nvSpPr>
        <p:spPr>
          <a:xfrm>
            <a:off x="280512" y="1722318"/>
            <a:ext cx="5264400" cy="114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Verdana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7" name="Google Shape;67;g1272f2246cc_0_184"/>
          <p:cNvSpPr txBox="1"/>
          <p:nvPr>
            <p:ph idx="1" type="subTitle"/>
          </p:nvPr>
        </p:nvSpPr>
        <p:spPr>
          <a:xfrm>
            <a:off x="280512" y="3136736"/>
            <a:ext cx="5264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5pPr>
            <a:lvl6pPr lvl="5" rtl="0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6pPr>
            <a:lvl7pPr lvl="6" rtl="0" algn="ctr"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7pPr>
            <a:lvl8pPr lvl="7" rtl="0" algn="ctr"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8pPr>
            <a:lvl9pPr lvl="8" rtl="0" algn="ctr">
              <a:spcBef>
                <a:spcPts val="1200"/>
              </a:spcBef>
              <a:spcAft>
                <a:spcPts val="120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8" name="Google Shape;68;g1272f2246cc_0_184"/>
          <p:cNvSpPr txBox="1"/>
          <p:nvPr>
            <p:ph idx="12" type="sldNum"/>
          </p:nvPr>
        </p:nvSpPr>
        <p:spPr>
          <a:xfrm>
            <a:off x="8348870" y="202721"/>
            <a:ext cx="529200" cy="23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0" lvl="0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indent="0" lvl="1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indent="0" lvl="2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indent="0" lvl="3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indent="0" lvl="4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indent="0" lvl="5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indent="0" lvl="6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indent="0" lvl="7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indent="0" lvl="8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Break - Purple">
  <p:cSld name="Section Break - Purp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1272f2246cc_0_188"/>
          <p:cNvSpPr txBox="1"/>
          <p:nvPr>
            <p:ph type="ctrTitle"/>
          </p:nvPr>
        </p:nvSpPr>
        <p:spPr>
          <a:xfrm>
            <a:off x="280511" y="1722318"/>
            <a:ext cx="5245200" cy="114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Verdana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1" name="Google Shape;71;g1272f2246cc_0_188"/>
          <p:cNvSpPr txBox="1"/>
          <p:nvPr>
            <p:ph idx="1" type="subTitle"/>
          </p:nvPr>
        </p:nvSpPr>
        <p:spPr>
          <a:xfrm>
            <a:off x="280511" y="3136736"/>
            <a:ext cx="52452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>
                <a:solidFill>
                  <a:schemeClr val="lt1"/>
                </a:solidFill>
              </a:defRPr>
            </a:lvl5pPr>
            <a:lvl6pPr lvl="5" rtl="0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6pPr>
            <a:lvl7pPr lvl="6" rtl="0" algn="ctr"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7pPr>
            <a:lvl8pPr lvl="7" rtl="0" algn="ctr"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8pPr>
            <a:lvl9pPr lvl="8" rtl="0" algn="ctr">
              <a:spcBef>
                <a:spcPts val="1200"/>
              </a:spcBef>
              <a:spcAft>
                <a:spcPts val="120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2" name="Google Shape;72;g1272f2246cc_0_188"/>
          <p:cNvSpPr txBox="1"/>
          <p:nvPr>
            <p:ph idx="12" type="sldNum"/>
          </p:nvPr>
        </p:nvSpPr>
        <p:spPr>
          <a:xfrm>
            <a:off x="8348870" y="202721"/>
            <a:ext cx="529200" cy="23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0" lvl="0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indent="0" lvl="1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indent="0" lvl="2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indent="0" lvl="3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indent="0" lvl="4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indent="0" lvl="5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indent="0" lvl="6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indent="0" lvl="7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indent="0" lvl="8" marL="0" rtl="0" algn="r">
              <a:spcBef>
                <a:spcPts val="0"/>
              </a:spcBef>
              <a:buNone/>
              <a:defRPr b="1" sz="9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Title and Content">
  <p:cSld name="2_Title and Content">
    <p:bg>
      <p:bgPr>
        <a:solidFill>
          <a:srgbClr val="FFCC99">
            <a:alpha val="20000"/>
          </a:srgbClr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g1272f2246cc_0_19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 rot="-1621903">
            <a:off x="2303327" y="-118753"/>
            <a:ext cx="676212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g1272f2246cc_0_192"/>
          <p:cNvSpPr txBox="1"/>
          <p:nvPr>
            <p:ph idx="12" type="sldNum"/>
          </p:nvPr>
        </p:nvSpPr>
        <p:spPr>
          <a:xfrm>
            <a:off x="8348870" y="202721"/>
            <a:ext cx="529200" cy="23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0" lvl="0" marL="0" rtl="0" algn="r">
              <a:spcBef>
                <a:spcPts val="0"/>
              </a:spcBef>
              <a:buNone/>
              <a:defRPr b="1" sz="900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indent="0" lvl="1" marL="0" rtl="0" algn="r">
              <a:spcBef>
                <a:spcPts val="0"/>
              </a:spcBef>
              <a:buNone/>
              <a:defRPr b="1" sz="900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indent="0" lvl="2" marL="0" rtl="0" algn="r">
              <a:spcBef>
                <a:spcPts val="0"/>
              </a:spcBef>
              <a:buNone/>
              <a:defRPr b="1" sz="900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indent="0" lvl="3" marL="0" rtl="0" algn="r">
              <a:spcBef>
                <a:spcPts val="0"/>
              </a:spcBef>
              <a:buNone/>
              <a:defRPr b="1" sz="900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indent="0" lvl="4" marL="0" rtl="0" algn="r">
              <a:spcBef>
                <a:spcPts val="0"/>
              </a:spcBef>
              <a:buNone/>
              <a:defRPr b="1" sz="900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indent="0" lvl="5" marL="0" rtl="0" algn="r">
              <a:spcBef>
                <a:spcPts val="0"/>
              </a:spcBef>
              <a:buNone/>
              <a:defRPr b="1" sz="900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indent="0" lvl="6" marL="0" rtl="0" algn="r">
              <a:spcBef>
                <a:spcPts val="0"/>
              </a:spcBef>
              <a:buNone/>
              <a:defRPr b="1" sz="900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indent="0" lvl="7" marL="0" rtl="0" algn="r">
              <a:spcBef>
                <a:spcPts val="0"/>
              </a:spcBef>
              <a:buNone/>
              <a:defRPr b="1" sz="900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indent="0" lvl="8" marL="0" rtl="0" algn="r">
              <a:spcBef>
                <a:spcPts val="0"/>
              </a:spcBef>
              <a:buNone/>
              <a:defRPr b="1" sz="900">
                <a:solidFill>
                  <a:srgbClr val="A7A29E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18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1272f2246cc_0_128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1" name="Google Shape;11;g1272f2246cc_0_128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2" name="Google Shape;12;g1272f2246cc_0_128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hyperlink" Target="http://www.youtube.com/watch?v=0S_ieQnz6YA" TargetMode="External"/><Relationship Id="rId4" Type="http://schemas.openxmlformats.org/officeDocument/2006/relationships/image" Target="../media/image9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Relationship Id="rId4" Type="http://schemas.openxmlformats.org/officeDocument/2006/relationships/image" Target="../media/image12.png"/><Relationship Id="rId5" Type="http://schemas.openxmlformats.org/officeDocument/2006/relationships/image" Target="../media/image14.png"/><Relationship Id="rId6" Type="http://schemas.openxmlformats.org/officeDocument/2006/relationships/image" Target="../media/image1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2.png"/><Relationship Id="rId4" Type="http://schemas.openxmlformats.org/officeDocument/2006/relationships/image" Target="../media/image20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8.png"/><Relationship Id="rId4" Type="http://schemas.openxmlformats.org/officeDocument/2006/relationships/image" Target="../media/image21.png"/><Relationship Id="rId5" Type="http://schemas.openxmlformats.org/officeDocument/2006/relationships/hyperlink" Target="https://youtu.be/TMmuAhIydFo" TargetMode="External"/><Relationship Id="rId6" Type="http://schemas.openxmlformats.org/officeDocument/2006/relationships/hyperlink" Target="http://www.youtube.com/watch?v=TMmuAhIydFo" TargetMode="External"/><Relationship Id="rId7" Type="http://schemas.openxmlformats.org/officeDocument/2006/relationships/image" Target="../media/image26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3.png"/><Relationship Id="rId4" Type="http://schemas.openxmlformats.org/officeDocument/2006/relationships/image" Target="../media/image2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5.png"/><Relationship Id="rId4" Type="http://schemas.openxmlformats.org/officeDocument/2006/relationships/image" Target="../media/image24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129bedd2ab2_0_0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g129bedd2ab2_0_0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g129bedd2ab2_0_0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84" name="Google Shape;84;g129bedd2ab2_0_0" title="Mental health awareness week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1272f2246cc_0_68"/>
          <p:cNvSpPr txBox="1"/>
          <p:nvPr>
            <p:ph idx="1" type="body"/>
          </p:nvPr>
        </p:nvSpPr>
        <p:spPr>
          <a:xfrm>
            <a:off x="5010725" y="-318700"/>
            <a:ext cx="40281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3600"/>
              <a:t>Headstrong </a:t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3600"/>
          </a:p>
        </p:txBody>
      </p:sp>
      <p:pic>
        <p:nvPicPr>
          <p:cNvPr id="90" name="Google Shape;90;g1272f2246cc_0_68"/>
          <p:cNvPicPr preferRelativeResize="0"/>
          <p:nvPr/>
        </p:nvPicPr>
        <p:blipFill rotWithShape="1">
          <a:blip r:embed="rId3">
            <a:alphaModFix/>
          </a:blip>
          <a:srcRect b="0" l="2720" r="5053" t="0"/>
          <a:stretch/>
        </p:blipFill>
        <p:spPr>
          <a:xfrm>
            <a:off x="-12" y="0"/>
            <a:ext cx="4895637" cy="6858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g1272f2246cc_0_6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95625" y="2624350"/>
            <a:ext cx="4248375" cy="23790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blipFill>
          <a:blip r:embed="rId3">
            <a:alphaModFix amt="50000"/>
          </a:blip>
          <a:stretch>
            <a:fillRect/>
          </a:stretch>
        </a:blip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icture containing music, bowed instrument&#10;&#10;Description automatically generated" id="97" name="Google Shape;97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21409" y="2881758"/>
            <a:ext cx="2422591" cy="363820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"/>
          <p:cNvSpPr txBox="1"/>
          <p:nvPr/>
        </p:nvSpPr>
        <p:spPr>
          <a:xfrm>
            <a:off x="8348870" y="352221"/>
            <a:ext cx="55513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/>
          </a:p>
        </p:txBody>
      </p:sp>
      <p:sp>
        <p:nvSpPr>
          <p:cNvPr id="99" name="Google Shape;99;p1"/>
          <p:cNvSpPr txBox="1"/>
          <p:nvPr/>
        </p:nvSpPr>
        <p:spPr>
          <a:xfrm>
            <a:off x="401245" y="352221"/>
            <a:ext cx="5427159" cy="5127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None/>
            </a:pPr>
            <a:r>
              <a:rPr b="0" i="0" lang="en-GB" sz="180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Mental Health Awareness Week</a:t>
            </a:r>
            <a:br>
              <a:rPr b="0" i="0" lang="en-GB" sz="220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b="0" i="0" lang="en-GB" sz="2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b="0" i="0" sz="22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1"/>
          <p:cNvSpPr txBox="1"/>
          <p:nvPr/>
        </p:nvSpPr>
        <p:spPr>
          <a:xfrm>
            <a:off x="401245" y="1398472"/>
            <a:ext cx="7388143" cy="33023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Verdana"/>
              <a:buNone/>
            </a:pPr>
            <a:r>
              <a:rPr b="1" i="0" lang="en-GB" sz="400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Looking after our mental health: 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Verdana"/>
              <a:buNone/>
            </a:pPr>
            <a:r>
              <a:rPr b="0" i="0" lang="en-GB" sz="4000" u="none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Music for self-care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br>
              <a:rPr b="0" i="0" lang="en-GB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0" i="0" lang="en-GB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0" i="0" lang="en-GB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A picture containing logo&#10;&#10;Description automatically generated" id="101" name="Google Shape;101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1647846">
            <a:off x="3822376" y="3851726"/>
            <a:ext cx="3022859" cy="169826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text&#10;&#10;Description automatically generated" id="102" name="Google Shape;102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622038" y="3350959"/>
            <a:ext cx="2111840" cy="31548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"/>
          <p:cNvSpPr txBox="1"/>
          <p:nvPr/>
        </p:nvSpPr>
        <p:spPr>
          <a:xfrm>
            <a:off x="534268" y="924697"/>
            <a:ext cx="8344505" cy="11450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Font typeface="Verdana"/>
              <a:buNone/>
            </a:pPr>
            <a:r>
              <a:rPr b="1" i="0" lang="en-GB" sz="3200" u="none" cap="none" strike="noStrike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rPr>
              <a:t>What is mental health?</a:t>
            </a:r>
            <a:endParaRPr b="1" i="0" sz="3200" u="none" cap="none" strike="noStrike">
              <a:solidFill>
                <a:schemeClr val="lt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8" name="Google Shape;108;p3"/>
          <p:cNvSpPr txBox="1"/>
          <p:nvPr/>
        </p:nvSpPr>
        <p:spPr>
          <a:xfrm>
            <a:off x="532673" y="1777264"/>
            <a:ext cx="8429351" cy="3566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Verdana"/>
              <a:buNone/>
            </a:pPr>
            <a:r>
              <a:rPr b="0" i="0" lang="en-GB" sz="2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Mental health is about our </a:t>
            </a:r>
            <a:r>
              <a:rPr b="1" i="0" lang="en-GB" sz="2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feelings</a:t>
            </a:r>
            <a:r>
              <a:rPr b="0" i="0" lang="en-GB" sz="2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, our </a:t>
            </a:r>
            <a:r>
              <a:rPr b="1" i="0" lang="en-GB" sz="2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thinking</a:t>
            </a:r>
            <a:r>
              <a:rPr b="0" i="0" lang="en-GB" sz="2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, our </a:t>
            </a:r>
            <a:r>
              <a:rPr b="1" i="0" lang="en-GB" sz="2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emotions</a:t>
            </a:r>
            <a:r>
              <a:rPr b="0" i="0" lang="en-GB" sz="2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 and our </a:t>
            </a:r>
            <a:r>
              <a:rPr b="1" i="0" lang="en-GB" sz="2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moods</a:t>
            </a:r>
            <a:r>
              <a:rPr b="0" i="0" lang="en-GB" sz="2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Verdana"/>
              <a:buNone/>
            </a:pPr>
            <a:r>
              <a:t/>
            </a:r>
            <a:endParaRPr b="0" i="0" sz="280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Verdana"/>
              <a:buNone/>
            </a:pPr>
            <a:r>
              <a:rPr b="0" i="0" lang="en-GB" sz="2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Looking after our mental health is just as important as looking after our physical health.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Verdana"/>
              <a:buNone/>
            </a:pPr>
            <a:r>
              <a:t/>
            </a:r>
            <a:endParaRPr b="0" i="0"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Verdana"/>
              <a:buNone/>
            </a:pPr>
            <a:r>
              <a:t/>
            </a:r>
            <a:endParaRPr b="0" i="0"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3"/>
          <p:cNvSpPr txBox="1"/>
          <p:nvPr/>
        </p:nvSpPr>
        <p:spPr>
          <a:xfrm>
            <a:off x="8374104" y="352221"/>
            <a:ext cx="50466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1272f2246cc_0_6"/>
          <p:cNvSpPr txBox="1"/>
          <p:nvPr>
            <p:ph idx="12" type="sldNum"/>
          </p:nvPr>
        </p:nvSpPr>
        <p:spPr>
          <a:xfrm>
            <a:off x="8348870" y="202721"/>
            <a:ext cx="529200" cy="2307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16" name="Google Shape;116;g1272f2246cc_0_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41275"/>
            <a:ext cx="9144000" cy="64888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1272f2246cc_0_0"/>
          <p:cNvSpPr txBox="1"/>
          <p:nvPr>
            <p:ph idx="12" type="sldNum"/>
          </p:nvPr>
        </p:nvSpPr>
        <p:spPr>
          <a:xfrm>
            <a:off x="8348870" y="202721"/>
            <a:ext cx="529200" cy="2307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23" name="Google Shape;123;g1272f2246cc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8113" y="2"/>
            <a:ext cx="8607777" cy="6857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7"/>
          <p:cNvSpPr txBox="1"/>
          <p:nvPr/>
        </p:nvSpPr>
        <p:spPr>
          <a:xfrm>
            <a:off x="8374104" y="352221"/>
            <a:ext cx="50466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endParaRPr sz="1800">
              <a:solidFill>
                <a:srgbClr val="26262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p7"/>
          <p:cNvSpPr txBox="1"/>
          <p:nvPr>
            <p:ph type="ctrTitle"/>
          </p:nvPr>
        </p:nvSpPr>
        <p:spPr>
          <a:xfrm>
            <a:off x="530593" y="903498"/>
            <a:ext cx="8281598" cy="46931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705C"/>
              </a:buClr>
              <a:buSzPts val="2800"/>
              <a:buFont typeface="Verdana"/>
              <a:buNone/>
            </a:pPr>
            <a:r>
              <a:rPr lang="en-GB" sz="2800">
                <a:solidFill>
                  <a:srgbClr val="00705C"/>
                </a:solidFill>
                <a:latin typeface="Verdana"/>
                <a:ea typeface="Verdana"/>
                <a:cs typeface="Verdana"/>
                <a:sym typeface="Verdana"/>
              </a:rPr>
              <a:t>Self-care is all about what you can do to help yourself feel better or to keep yourself feeling good</a:t>
            </a:r>
            <a:br>
              <a:rPr lang="en-GB" sz="2800">
                <a:solidFill>
                  <a:srgbClr val="00705C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lang="en-GB" sz="2800">
                <a:solidFill>
                  <a:srgbClr val="00705C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b="0" lang="en-GB" sz="2800">
                <a:solidFill>
                  <a:srgbClr val="00705C"/>
                </a:solidFill>
                <a:latin typeface="Verdana"/>
                <a:ea typeface="Verdana"/>
                <a:cs typeface="Verdana"/>
                <a:sym typeface="Verdana"/>
              </a:rPr>
              <a:t>It’s a way that we can look after our own mental health and wellbeing.</a:t>
            </a:r>
            <a:br>
              <a:rPr lang="en-GB" sz="3000">
                <a:solidFill>
                  <a:srgbClr val="00705C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GB" sz="3000">
                <a:solidFill>
                  <a:srgbClr val="00705C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GB" sz="3000">
                <a:solidFill>
                  <a:srgbClr val="00705C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GB" sz="3000">
                <a:solidFill>
                  <a:srgbClr val="00705C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GB" sz="3000">
                <a:solidFill>
                  <a:srgbClr val="00705C"/>
                </a:solidFill>
                <a:latin typeface="Arial"/>
                <a:ea typeface="Arial"/>
                <a:cs typeface="Arial"/>
                <a:sym typeface="Arial"/>
              </a:rPr>
            </a:br>
            <a:endParaRPr sz="3000">
              <a:solidFill>
                <a:srgbClr val="00705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" name="Google Shape;130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3998724"/>
            <a:ext cx="9144000" cy="13062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1"/>
          <p:cNvSpPr txBox="1"/>
          <p:nvPr/>
        </p:nvSpPr>
        <p:spPr>
          <a:xfrm>
            <a:off x="530593" y="903498"/>
            <a:ext cx="8344505" cy="11450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Verdana"/>
              <a:buNone/>
            </a:pPr>
            <a:r>
              <a:t/>
            </a:r>
            <a:endParaRPr b="1" i="0" sz="3200">
              <a:solidFill>
                <a:srgbClr val="26262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11"/>
          <p:cNvSpPr txBox="1"/>
          <p:nvPr/>
        </p:nvSpPr>
        <p:spPr>
          <a:xfrm>
            <a:off x="8374104" y="352221"/>
            <a:ext cx="50466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11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11"/>
          <p:cNvSpPr txBox="1"/>
          <p:nvPr/>
        </p:nvSpPr>
        <p:spPr>
          <a:xfrm>
            <a:off x="559502" y="1998048"/>
            <a:ext cx="8344500" cy="8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lt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lt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38" name="Google Shape;138;p11"/>
          <p:cNvSpPr txBox="1"/>
          <p:nvPr>
            <p:ph type="ctrTitle"/>
          </p:nvPr>
        </p:nvSpPr>
        <p:spPr>
          <a:xfrm>
            <a:off x="559501" y="908889"/>
            <a:ext cx="8344505" cy="11450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Verdana"/>
              <a:buNone/>
            </a:pPr>
            <a:r>
              <a:rPr lang="en-GB" sz="2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Where can I find support in school?</a:t>
            </a:r>
            <a:endParaRPr sz="280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Verdana"/>
              <a:buNone/>
            </a:pPr>
            <a:r>
              <a:t/>
            </a:r>
            <a:endParaRPr sz="28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Verdana"/>
              <a:buNone/>
            </a:pPr>
            <a:r>
              <a:rPr lang="en-GB" sz="2800">
                <a:solidFill>
                  <a:schemeClr val="lt1"/>
                </a:solidFill>
              </a:rPr>
              <a:t>When can I get support?</a:t>
            </a:r>
            <a:endParaRPr sz="28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Verdana"/>
              <a:buNone/>
            </a:pPr>
            <a:r>
              <a:t/>
            </a:r>
            <a:endParaRPr sz="28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Verdana"/>
              <a:buNone/>
            </a:pPr>
            <a:r>
              <a:rPr lang="en-GB" sz="2800">
                <a:solidFill>
                  <a:schemeClr val="lt1"/>
                </a:solidFill>
              </a:rPr>
              <a:t>Who might be able to support me?</a:t>
            </a:r>
            <a:endParaRPr sz="28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Verdana"/>
              <a:buNone/>
            </a:pPr>
            <a:r>
              <a:t/>
            </a:r>
            <a:endParaRPr sz="28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Verdana"/>
              <a:buNone/>
            </a:pPr>
            <a:r>
              <a:rPr lang="en-GB" sz="2800">
                <a:solidFill>
                  <a:schemeClr val="lt1"/>
                </a:solidFill>
              </a:rPr>
              <a:t>What should I do if I have an issue?</a:t>
            </a:r>
            <a:endParaRPr sz="2800">
              <a:solidFill>
                <a:schemeClr val="lt1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8"/>
          <p:cNvSpPr txBox="1"/>
          <p:nvPr>
            <p:ph type="ctrTitle"/>
          </p:nvPr>
        </p:nvSpPr>
        <p:spPr>
          <a:xfrm>
            <a:off x="399745" y="553433"/>
            <a:ext cx="83445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Verdana"/>
              <a:buNone/>
            </a:pPr>
            <a:r>
              <a:rPr lang="en-GB" sz="2800">
                <a:latin typeface="Verdana"/>
                <a:ea typeface="Verdana"/>
                <a:cs typeface="Verdana"/>
                <a:sym typeface="Verdana"/>
              </a:rPr>
              <a:t>Making music as self-care</a:t>
            </a:r>
            <a:endParaRPr/>
          </a:p>
        </p:txBody>
      </p:sp>
      <p:pic>
        <p:nvPicPr>
          <p:cNvPr id="144" name="Google Shape;144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41803" y="2249208"/>
            <a:ext cx="6578148" cy="3704934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8"/>
          <p:cNvSpPr txBox="1"/>
          <p:nvPr/>
        </p:nvSpPr>
        <p:spPr>
          <a:xfrm>
            <a:off x="566500" y="1550183"/>
            <a:ext cx="4630478" cy="61555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6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Watch video </a:t>
            </a:r>
            <a:r>
              <a:rPr b="0" lang="en-GB" sz="1600" u="sng">
                <a:solidFill>
                  <a:srgbClr val="F2F2F2"/>
                </a:solidFill>
                <a:latin typeface="Verdana"/>
                <a:ea typeface="Verdana"/>
                <a:cs typeface="Verdana"/>
                <a:sym typeface="Verdana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here</a:t>
            </a:r>
            <a:endParaRPr b="0" sz="1600">
              <a:solidFill>
                <a:srgbClr val="F2F2F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80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6" name="Google Shape;146;p8"/>
          <p:cNvSpPr txBox="1"/>
          <p:nvPr/>
        </p:nvSpPr>
        <p:spPr>
          <a:xfrm>
            <a:off x="8374104" y="352221"/>
            <a:ext cx="50466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Young Champion, Georgia, discusses how learning to play the guitar helped her manage her mental wellbeing and became a personal goal for her when she was feeling low.  Making music is one of over 80 simple strategies listed on the self-care page of www.onmymind.info." id="147" name="Google Shape;147;p8" title="Making music as self-care">
            <a:hlinkClick r:id="rId6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99750" y="1394750"/>
            <a:ext cx="7218450" cy="5413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9"/>
          <p:cNvSpPr txBox="1"/>
          <p:nvPr>
            <p:ph type="ctrTitle"/>
          </p:nvPr>
        </p:nvSpPr>
        <p:spPr>
          <a:xfrm>
            <a:off x="530593" y="903498"/>
            <a:ext cx="8344505" cy="11450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200"/>
              <a:buFont typeface="Verdana"/>
              <a:buNone/>
            </a:pPr>
            <a:r>
              <a:rPr lang="en-GB">
                <a:solidFill>
                  <a:srgbClr val="262626"/>
                </a:solidFill>
                <a:latin typeface="Verdana"/>
                <a:ea typeface="Verdana"/>
                <a:cs typeface="Verdana"/>
                <a:sym typeface="Verdana"/>
              </a:rPr>
              <a:t>Discuss</a:t>
            </a:r>
            <a:endParaRPr/>
          </a:p>
        </p:txBody>
      </p:sp>
      <p:sp>
        <p:nvSpPr>
          <p:cNvPr id="153" name="Google Shape;153;p9"/>
          <p:cNvSpPr txBox="1"/>
          <p:nvPr/>
        </p:nvSpPr>
        <p:spPr>
          <a:xfrm>
            <a:off x="530594" y="1713577"/>
            <a:ext cx="8344504" cy="22467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262626"/>
                </a:solidFill>
                <a:latin typeface="Verdana"/>
                <a:ea typeface="Verdana"/>
                <a:cs typeface="Verdana"/>
                <a:sym typeface="Verdana"/>
              </a:rPr>
              <a:t>How did learning the guitar help Georgia with her mental health? 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rgbClr val="26262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262626"/>
                </a:solidFill>
                <a:latin typeface="Verdana"/>
                <a:ea typeface="Verdana"/>
                <a:cs typeface="Verdana"/>
                <a:sym typeface="Verdana"/>
              </a:rPr>
              <a:t>Has learning an instrument helped anyone else with their mental wellbeing?</a:t>
            </a:r>
            <a:endParaRPr/>
          </a:p>
        </p:txBody>
      </p:sp>
      <p:sp>
        <p:nvSpPr>
          <p:cNvPr id="154" name="Google Shape;154;p9"/>
          <p:cNvSpPr txBox="1"/>
          <p:nvPr/>
        </p:nvSpPr>
        <p:spPr>
          <a:xfrm>
            <a:off x="8374104" y="352221"/>
            <a:ext cx="50466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9</a:t>
            </a:r>
            <a:endParaRPr sz="180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Icon&#10;&#10;Description automatically generated" id="155" name="Google Shape;155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30725" y="3531690"/>
            <a:ext cx="4088920" cy="38662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0"/>
          <p:cNvSpPr txBox="1"/>
          <p:nvPr/>
        </p:nvSpPr>
        <p:spPr>
          <a:xfrm>
            <a:off x="8374104" y="352221"/>
            <a:ext cx="50466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10"/>
          <p:cNvSpPr txBox="1"/>
          <p:nvPr/>
        </p:nvSpPr>
        <p:spPr>
          <a:xfrm>
            <a:off x="530593" y="903498"/>
            <a:ext cx="8344505" cy="11450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Font typeface="Verdana"/>
              <a:buNone/>
            </a:pPr>
            <a:r>
              <a:rPr b="1" i="0" lang="en-GB" sz="3200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rPr>
              <a:t>Discuss</a:t>
            </a:r>
            <a:endParaRPr/>
          </a:p>
        </p:txBody>
      </p:sp>
      <p:sp>
        <p:nvSpPr>
          <p:cNvPr id="162" name="Google Shape;162;p10"/>
          <p:cNvSpPr txBox="1"/>
          <p:nvPr>
            <p:ph type="ctrTitle"/>
          </p:nvPr>
        </p:nvSpPr>
        <p:spPr>
          <a:xfrm>
            <a:off x="504594" y="1759227"/>
            <a:ext cx="8374179" cy="29221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Verdana"/>
              <a:buNone/>
            </a:pPr>
            <a:r>
              <a:rPr b="0" lang="en-GB" sz="2800">
                <a:latin typeface="Verdana"/>
                <a:ea typeface="Verdana"/>
                <a:cs typeface="Verdana"/>
                <a:sym typeface="Verdana"/>
              </a:rPr>
              <a:t>What is an important part of your self-care routine?</a:t>
            </a:r>
            <a:br>
              <a:rPr b="0" lang="en-GB" sz="2800">
                <a:latin typeface="Verdana"/>
                <a:ea typeface="Verdana"/>
                <a:cs typeface="Verdana"/>
                <a:sym typeface="Verdana"/>
              </a:rPr>
            </a:br>
            <a:br>
              <a:rPr b="0" lang="en-GB" sz="2800">
                <a:latin typeface="Verdana"/>
                <a:ea typeface="Verdana"/>
                <a:cs typeface="Verdana"/>
                <a:sym typeface="Verdana"/>
              </a:rPr>
            </a:br>
            <a:r>
              <a:rPr b="0" lang="en-GB" sz="2800">
                <a:latin typeface="Verdana"/>
                <a:ea typeface="Verdana"/>
                <a:cs typeface="Verdana"/>
                <a:sym typeface="Verdana"/>
              </a:rPr>
              <a:t>What are you passionate about?</a:t>
            </a:r>
            <a:endParaRPr/>
          </a:p>
        </p:txBody>
      </p:sp>
      <p:pic>
        <p:nvPicPr>
          <p:cNvPr id="163" name="Google Shape;163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3998724"/>
            <a:ext cx="9144000" cy="13062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1272f2246cc_0_120"/>
          <p:cNvSpPr txBox="1"/>
          <p:nvPr>
            <p:ph type="ctrTitle"/>
          </p:nvPr>
        </p:nvSpPr>
        <p:spPr>
          <a:xfrm>
            <a:off x="280493" y="1722340"/>
            <a:ext cx="8575800" cy="3638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Georgia spoke about how music helped her mental health. We can’t learn an instrument in form time is morning, but listening to a favourite song or having a good sing can be really good for your mental health too. </a:t>
            </a:r>
            <a:endParaRPr sz="2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As a form, pick a song - find it on youtube and have a listen. Bonus points if you sing along and can get your form tutor to join in! </a:t>
            </a:r>
            <a:endParaRPr sz="2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(If you fancy a dance too, it is definitely a good way to brighten up the morning!)</a:t>
            </a:r>
            <a:endParaRPr sz="2800"/>
          </a:p>
        </p:txBody>
      </p:sp>
      <p:pic>
        <p:nvPicPr>
          <p:cNvPr id="170" name="Google Shape;170;g1272f2246cc_0_1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475" y="143250"/>
            <a:ext cx="4794949" cy="1304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2017-02-23T21:16:39Z</dcterms:created>
  <dc:creator>Charlotte Payne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